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79"/>
  </p:notesMasterIdLst>
  <p:sldIdLst>
    <p:sldId id="358" r:id="rId3"/>
    <p:sldId id="350" r:id="rId4"/>
    <p:sldId id="351" r:id="rId5"/>
    <p:sldId id="352" r:id="rId6"/>
    <p:sldId id="311" r:id="rId7"/>
    <p:sldId id="258" r:id="rId8"/>
    <p:sldId id="259" r:id="rId9"/>
    <p:sldId id="307" r:id="rId10"/>
    <p:sldId id="304" r:id="rId11"/>
    <p:sldId id="302" r:id="rId12"/>
    <p:sldId id="303" r:id="rId13"/>
    <p:sldId id="306" r:id="rId14"/>
    <p:sldId id="426" r:id="rId15"/>
    <p:sldId id="261" r:id="rId16"/>
    <p:sldId id="262" r:id="rId17"/>
    <p:sldId id="263" r:id="rId18"/>
    <p:sldId id="264" r:id="rId19"/>
    <p:sldId id="265" r:id="rId20"/>
    <p:sldId id="266" r:id="rId21"/>
    <p:sldId id="267" r:id="rId22"/>
    <p:sldId id="268" r:id="rId23"/>
    <p:sldId id="269" r:id="rId24"/>
    <p:sldId id="271" r:id="rId25"/>
    <p:sldId id="273" r:id="rId26"/>
    <p:sldId id="274" r:id="rId27"/>
    <p:sldId id="353" r:id="rId28"/>
    <p:sldId id="276" r:id="rId29"/>
    <p:sldId id="427" r:id="rId30"/>
    <p:sldId id="354" r:id="rId31"/>
    <p:sldId id="277" r:id="rId32"/>
    <p:sldId id="280" r:id="rId33"/>
    <p:sldId id="289" r:id="rId34"/>
    <p:sldId id="288" r:id="rId35"/>
    <p:sldId id="287" r:id="rId36"/>
    <p:sldId id="290" r:id="rId37"/>
    <p:sldId id="315" r:id="rId38"/>
    <p:sldId id="312" r:id="rId39"/>
    <p:sldId id="314" r:id="rId40"/>
    <p:sldId id="349" r:id="rId41"/>
    <p:sldId id="347" r:id="rId42"/>
    <p:sldId id="348" r:id="rId43"/>
    <p:sldId id="355" r:id="rId44"/>
    <p:sldId id="356" r:id="rId45"/>
    <p:sldId id="420" r:id="rId46"/>
    <p:sldId id="419" r:id="rId47"/>
    <p:sldId id="407" r:id="rId48"/>
    <p:sldId id="408" r:id="rId49"/>
    <p:sldId id="409" r:id="rId50"/>
    <p:sldId id="414" r:id="rId51"/>
    <p:sldId id="415" r:id="rId52"/>
    <p:sldId id="410" r:id="rId53"/>
    <p:sldId id="418" r:id="rId54"/>
    <p:sldId id="362" r:id="rId55"/>
    <p:sldId id="416" r:id="rId56"/>
    <p:sldId id="417" r:id="rId57"/>
    <p:sldId id="421" r:id="rId58"/>
    <p:sldId id="363" r:id="rId59"/>
    <p:sldId id="378" r:id="rId60"/>
    <p:sldId id="382" r:id="rId61"/>
    <p:sldId id="383" r:id="rId62"/>
    <p:sldId id="422" r:id="rId63"/>
    <p:sldId id="400" r:id="rId64"/>
    <p:sldId id="423" r:id="rId65"/>
    <p:sldId id="424" r:id="rId66"/>
    <p:sldId id="425" r:id="rId67"/>
    <p:sldId id="401" r:id="rId68"/>
    <p:sldId id="403" r:id="rId69"/>
    <p:sldId id="404" r:id="rId70"/>
    <p:sldId id="405" r:id="rId71"/>
    <p:sldId id="406" r:id="rId72"/>
    <p:sldId id="368" r:id="rId73"/>
    <p:sldId id="369" r:id="rId74"/>
    <p:sldId id="370" r:id="rId75"/>
    <p:sldId id="371" r:id="rId76"/>
    <p:sldId id="357" r:id="rId77"/>
    <p:sldId id="29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9" d="100"/>
          <a:sy n="89" d="100"/>
        </p:scale>
        <p:origin x="120" y="132"/>
      </p:cViewPr>
      <p:guideLst/>
    </p:cSldViewPr>
  </p:slideViewPr>
  <p:notesTextViewPr>
    <p:cViewPr>
      <p:scale>
        <a:sx n="1" d="1"/>
        <a:sy n="1" d="1"/>
      </p:scale>
      <p:origin x="0" y="0"/>
    </p:cViewPr>
  </p:notesTextViewPr>
  <p:sorterViewPr>
    <p:cViewPr>
      <p:scale>
        <a:sx n="100" d="100"/>
        <a:sy n="100" d="100"/>
      </p:scale>
      <p:origin x="0" y="-2656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8969E1-753C-43DC-8905-179EE043CD44}" type="doc">
      <dgm:prSet loTypeId="urn:microsoft.com/office/officeart/2005/8/layout/cycle1" loCatId="cycle" qsTypeId="urn:microsoft.com/office/officeart/2005/8/quickstyle/simple1" qsCatId="simple" csTypeId="urn:microsoft.com/office/officeart/2005/8/colors/accent1_2" csCatId="accent1" phldr="0"/>
      <dgm:spPr/>
      <dgm:t>
        <a:bodyPr/>
        <a:lstStyle/>
        <a:p>
          <a:endParaRPr lang="en-US"/>
        </a:p>
      </dgm:t>
    </dgm:pt>
    <dgm:pt modelId="{54C34B1B-A60C-470C-A19C-60687195739F}">
      <dgm:prSet phldrT="[Text]" phldr="1"/>
      <dgm:spPr/>
      <dgm:t>
        <a:bodyPr/>
        <a:lstStyle/>
        <a:p>
          <a:endParaRPr lang="en-US"/>
        </a:p>
      </dgm:t>
    </dgm:pt>
    <dgm:pt modelId="{C34B89E4-D376-46A5-AF8E-DD4D912583EE}" type="parTrans" cxnId="{1863C18A-8D1D-43A1-B9B5-33D97D6E1431}">
      <dgm:prSet/>
      <dgm:spPr/>
      <dgm:t>
        <a:bodyPr/>
        <a:lstStyle/>
        <a:p>
          <a:endParaRPr lang="en-US"/>
        </a:p>
      </dgm:t>
    </dgm:pt>
    <dgm:pt modelId="{40C6FBE3-D180-416D-AFE3-4B7E96CCE060}" type="sibTrans" cxnId="{1863C18A-8D1D-43A1-B9B5-33D97D6E1431}">
      <dgm:prSet/>
      <dgm:spPr/>
      <dgm:t>
        <a:bodyPr/>
        <a:lstStyle/>
        <a:p>
          <a:endParaRPr lang="en-US"/>
        </a:p>
      </dgm:t>
    </dgm:pt>
    <dgm:pt modelId="{3492D20D-CFDC-40E1-B4B9-E83E066F40A1}">
      <dgm:prSet phldrT="[Text]" phldr="1"/>
      <dgm:spPr/>
      <dgm:t>
        <a:bodyPr/>
        <a:lstStyle/>
        <a:p>
          <a:endParaRPr lang="en-US"/>
        </a:p>
      </dgm:t>
    </dgm:pt>
    <dgm:pt modelId="{D8D7DDFB-442B-4DD0-B1FC-C938D215D527}" type="parTrans" cxnId="{D7EAE9C1-2E2D-4FE8-AE91-8F7DEA95D440}">
      <dgm:prSet/>
      <dgm:spPr/>
      <dgm:t>
        <a:bodyPr/>
        <a:lstStyle/>
        <a:p>
          <a:endParaRPr lang="en-US"/>
        </a:p>
      </dgm:t>
    </dgm:pt>
    <dgm:pt modelId="{78C43E3E-F8BD-4FC5-80AC-A4627CDFA4C9}" type="sibTrans" cxnId="{D7EAE9C1-2E2D-4FE8-AE91-8F7DEA95D440}">
      <dgm:prSet/>
      <dgm:spPr/>
      <dgm:t>
        <a:bodyPr/>
        <a:lstStyle/>
        <a:p>
          <a:endParaRPr lang="en-US"/>
        </a:p>
      </dgm:t>
    </dgm:pt>
    <dgm:pt modelId="{5C8AE0CF-3F0C-4950-8FF3-F0C81689C1A9}">
      <dgm:prSet phldrT="[Text]" phldr="1"/>
      <dgm:spPr/>
      <dgm:t>
        <a:bodyPr/>
        <a:lstStyle/>
        <a:p>
          <a:endParaRPr lang="en-US"/>
        </a:p>
      </dgm:t>
    </dgm:pt>
    <dgm:pt modelId="{1CACD8B8-C26F-414D-BE88-02D0D44D7135}" type="parTrans" cxnId="{3730C48D-25D3-489D-B80F-18A4A282B9AA}">
      <dgm:prSet/>
      <dgm:spPr/>
      <dgm:t>
        <a:bodyPr/>
        <a:lstStyle/>
        <a:p>
          <a:endParaRPr lang="en-US"/>
        </a:p>
      </dgm:t>
    </dgm:pt>
    <dgm:pt modelId="{6AD18BE5-5BE4-4A19-BEBB-F77DB65FD4CD}" type="sibTrans" cxnId="{3730C48D-25D3-489D-B80F-18A4A282B9AA}">
      <dgm:prSet/>
      <dgm:spPr/>
      <dgm:t>
        <a:bodyPr/>
        <a:lstStyle/>
        <a:p>
          <a:endParaRPr lang="en-US"/>
        </a:p>
      </dgm:t>
    </dgm:pt>
    <dgm:pt modelId="{72FB3A94-AC8E-4D09-A83D-A24493D83F11}">
      <dgm:prSet phldrT="[Text]" phldr="1"/>
      <dgm:spPr/>
      <dgm:t>
        <a:bodyPr/>
        <a:lstStyle/>
        <a:p>
          <a:endParaRPr lang="en-US"/>
        </a:p>
      </dgm:t>
    </dgm:pt>
    <dgm:pt modelId="{A45411C5-1B07-4DA3-BC67-EC3DDEB07E36}" type="parTrans" cxnId="{AD55E354-64F1-4506-B6AE-CEEA49A1450B}">
      <dgm:prSet/>
      <dgm:spPr/>
      <dgm:t>
        <a:bodyPr/>
        <a:lstStyle/>
        <a:p>
          <a:endParaRPr lang="en-US"/>
        </a:p>
      </dgm:t>
    </dgm:pt>
    <dgm:pt modelId="{B6BCA9EC-9BD5-482D-9AAF-273C5DB8C0D7}" type="sibTrans" cxnId="{AD55E354-64F1-4506-B6AE-CEEA49A1450B}">
      <dgm:prSet/>
      <dgm:spPr/>
      <dgm:t>
        <a:bodyPr/>
        <a:lstStyle/>
        <a:p>
          <a:endParaRPr lang="en-US"/>
        </a:p>
      </dgm:t>
    </dgm:pt>
    <dgm:pt modelId="{AFDDEDB0-D844-40E7-BD5D-75E66832F071}">
      <dgm:prSet phldrT="[Text]" phldr="1"/>
      <dgm:spPr/>
      <dgm:t>
        <a:bodyPr/>
        <a:lstStyle/>
        <a:p>
          <a:endParaRPr lang="en-US"/>
        </a:p>
      </dgm:t>
    </dgm:pt>
    <dgm:pt modelId="{3AD7CB24-86A8-4B75-8193-C457283CBEE2}" type="parTrans" cxnId="{332BE34D-2FB9-4B2F-A05C-573F913154EA}">
      <dgm:prSet/>
      <dgm:spPr/>
      <dgm:t>
        <a:bodyPr/>
        <a:lstStyle/>
        <a:p>
          <a:endParaRPr lang="en-US"/>
        </a:p>
      </dgm:t>
    </dgm:pt>
    <dgm:pt modelId="{94BD36EA-3C92-4CBE-8B31-49227F0EE2FA}" type="sibTrans" cxnId="{332BE34D-2FB9-4B2F-A05C-573F913154EA}">
      <dgm:prSet/>
      <dgm:spPr/>
      <dgm:t>
        <a:bodyPr/>
        <a:lstStyle/>
        <a:p>
          <a:endParaRPr lang="en-US"/>
        </a:p>
      </dgm:t>
    </dgm:pt>
    <dgm:pt modelId="{96E99764-0A5F-4AF0-A599-9FF08641BDBE}" type="pres">
      <dgm:prSet presAssocID="{858969E1-753C-43DC-8905-179EE043CD44}" presName="cycle" presStyleCnt="0">
        <dgm:presLayoutVars>
          <dgm:dir/>
          <dgm:resizeHandles val="exact"/>
        </dgm:presLayoutVars>
      </dgm:prSet>
      <dgm:spPr/>
      <dgm:t>
        <a:bodyPr/>
        <a:lstStyle/>
        <a:p>
          <a:endParaRPr lang="en-US"/>
        </a:p>
      </dgm:t>
    </dgm:pt>
    <dgm:pt modelId="{AF356FAE-2D32-485F-8A9F-CEE65C9A27DE}" type="pres">
      <dgm:prSet presAssocID="{54C34B1B-A60C-470C-A19C-60687195739F}" presName="dummy" presStyleCnt="0"/>
      <dgm:spPr/>
    </dgm:pt>
    <dgm:pt modelId="{DA6704E5-9761-4409-B1A7-10223D09A21C}" type="pres">
      <dgm:prSet presAssocID="{54C34B1B-A60C-470C-A19C-60687195739F}" presName="node" presStyleLbl="revTx" presStyleIdx="0" presStyleCnt="5">
        <dgm:presLayoutVars>
          <dgm:bulletEnabled val="1"/>
        </dgm:presLayoutVars>
      </dgm:prSet>
      <dgm:spPr/>
      <dgm:t>
        <a:bodyPr/>
        <a:lstStyle/>
        <a:p>
          <a:endParaRPr lang="en-US"/>
        </a:p>
      </dgm:t>
    </dgm:pt>
    <dgm:pt modelId="{53AF9FA4-DEEC-4110-BA2E-DDF87A0D518D}" type="pres">
      <dgm:prSet presAssocID="{40C6FBE3-D180-416D-AFE3-4B7E96CCE060}" presName="sibTrans" presStyleLbl="node1" presStyleIdx="0" presStyleCnt="5"/>
      <dgm:spPr/>
      <dgm:t>
        <a:bodyPr/>
        <a:lstStyle/>
        <a:p>
          <a:endParaRPr lang="en-US"/>
        </a:p>
      </dgm:t>
    </dgm:pt>
    <dgm:pt modelId="{7EF1A8D7-EFA7-456D-BB0D-D4F044FCB514}" type="pres">
      <dgm:prSet presAssocID="{3492D20D-CFDC-40E1-B4B9-E83E066F40A1}" presName="dummy" presStyleCnt="0"/>
      <dgm:spPr/>
    </dgm:pt>
    <dgm:pt modelId="{A3292846-217F-4881-8654-D25B76DE443C}" type="pres">
      <dgm:prSet presAssocID="{3492D20D-CFDC-40E1-B4B9-E83E066F40A1}" presName="node" presStyleLbl="revTx" presStyleIdx="1" presStyleCnt="5">
        <dgm:presLayoutVars>
          <dgm:bulletEnabled val="1"/>
        </dgm:presLayoutVars>
      </dgm:prSet>
      <dgm:spPr/>
      <dgm:t>
        <a:bodyPr/>
        <a:lstStyle/>
        <a:p>
          <a:endParaRPr lang="en-US"/>
        </a:p>
      </dgm:t>
    </dgm:pt>
    <dgm:pt modelId="{A488536B-13EA-49CB-9490-156D58E1E73B}" type="pres">
      <dgm:prSet presAssocID="{78C43E3E-F8BD-4FC5-80AC-A4627CDFA4C9}" presName="sibTrans" presStyleLbl="node1" presStyleIdx="1" presStyleCnt="5"/>
      <dgm:spPr/>
      <dgm:t>
        <a:bodyPr/>
        <a:lstStyle/>
        <a:p>
          <a:endParaRPr lang="en-US"/>
        </a:p>
      </dgm:t>
    </dgm:pt>
    <dgm:pt modelId="{51037E32-DE8F-4E1D-A289-DB7AA924C7FC}" type="pres">
      <dgm:prSet presAssocID="{5C8AE0CF-3F0C-4950-8FF3-F0C81689C1A9}" presName="dummy" presStyleCnt="0"/>
      <dgm:spPr/>
    </dgm:pt>
    <dgm:pt modelId="{655D874C-867A-482A-BB48-C87ED928B31E}" type="pres">
      <dgm:prSet presAssocID="{5C8AE0CF-3F0C-4950-8FF3-F0C81689C1A9}" presName="node" presStyleLbl="revTx" presStyleIdx="2" presStyleCnt="5">
        <dgm:presLayoutVars>
          <dgm:bulletEnabled val="1"/>
        </dgm:presLayoutVars>
      </dgm:prSet>
      <dgm:spPr/>
      <dgm:t>
        <a:bodyPr/>
        <a:lstStyle/>
        <a:p>
          <a:endParaRPr lang="en-US"/>
        </a:p>
      </dgm:t>
    </dgm:pt>
    <dgm:pt modelId="{022334A6-F0A7-41A4-B9E2-6D2D3749C2EF}" type="pres">
      <dgm:prSet presAssocID="{6AD18BE5-5BE4-4A19-BEBB-F77DB65FD4CD}" presName="sibTrans" presStyleLbl="node1" presStyleIdx="2" presStyleCnt="5"/>
      <dgm:spPr/>
      <dgm:t>
        <a:bodyPr/>
        <a:lstStyle/>
        <a:p>
          <a:endParaRPr lang="en-US"/>
        </a:p>
      </dgm:t>
    </dgm:pt>
    <dgm:pt modelId="{A8E83533-F7DC-4F50-838B-4CD5819FFB27}" type="pres">
      <dgm:prSet presAssocID="{72FB3A94-AC8E-4D09-A83D-A24493D83F11}" presName="dummy" presStyleCnt="0"/>
      <dgm:spPr/>
    </dgm:pt>
    <dgm:pt modelId="{6F65B600-257D-46CD-8010-4FB66EC479EB}" type="pres">
      <dgm:prSet presAssocID="{72FB3A94-AC8E-4D09-A83D-A24493D83F11}" presName="node" presStyleLbl="revTx" presStyleIdx="3" presStyleCnt="5">
        <dgm:presLayoutVars>
          <dgm:bulletEnabled val="1"/>
        </dgm:presLayoutVars>
      </dgm:prSet>
      <dgm:spPr/>
      <dgm:t>
        <a:bodyPr/>
        <a:lstStyle/>
        <a:p>
          <a:endParaRPr lang="en-US"/>
        </a:p>
      </dgm:t>
    </dgm:pt>
    <dgm:pt modelId="{6AC8AB28-B6E4-41FD-B17A-7D7A88312496}" type="pres">
      <dgm:prSet presAssocID="{B6BCA9EC-9BD5-482D-9AAF-273C5DB8C0D7}" presName="sibTrans" presStyleLbl="node1" presStyleIdx="3" presStyleCnt="5"/>
      <dgm:spPr/>
      <dgm:t>
        <a:bodyPr/>
        <a:lstStyle/>
        <a:p>
          <a:endParaRPr lang="en-US"/>
        </a:p>
      </dgm:t>
    </dgm:pt>
    <dgm:pt modelId="{36ADB165-C85B-4044-96EB-D133D783583F}" type="pres">
      <dgm:prSet presAssocID="{AFDDEDB0-D844-40E7-BD5D-75E66832F071}" presName="dummy" presStyleCnt="0"/>
      <dgm:spPr/>
    </dgm:pt>
    <dgm:pt modelId="{25DB314E-B4E9-4F07-9DBA-D78AB90FC379}" type="pres">
      <dgm:prSet presAssocID="{AFDDEDB0-D844-40E7-BD5D-75E66832F071}" presName="node" presStyleLbl="revTx" presStyleIdx="4" presStyleCnt="5">
        <dgm:presLayoutVars>
          <dgm:bulletEnabled val="1"/>
        </dgm:presLayoutVars>
      </dgm:prSet>
      <dgm:spPr/>
      <dgm:t>
        <a:bodyPr/>
        <a:lstStyle/>
        <a:p>
          <a:endParaRPr lang="en-US"/>
        </a:p>
      </dgm:t>
    </dgm:pt>
    <dgm:pt modelId="{10A51809-D3F4-427D-AB86-521EF3465213}" type="pres">
      <dgm:prSet presAssocID="{94BD36EA-3C92-4CBE-8B31-49227F0EE2FA}" presName="sibTrans" presStyleLbl="node1" presStyleIdx="4" presStyleCnt="5"/>
      <dgm:spPr/>
      <dgm:t>
        <a:bodyPr/>
        <a:lstStyle/>
        <a:p>
          <a:endParaRPr lang="en-US"/>
        </a:p>
      </dgm:t>
    </dgm:pt>
  </dgm:ptLst>
  <dgm:cxnLst>
    <dgm:cxn modelId="{958B29F6-DCAD-467D-8750-D5EBE69874B4}" type="presOf" srcId="{5C8AE0CF-3F0C-4950-8FF3-F0C81689C1A9}" destId="{655D874C-867A-482A-BB48-C87ED928B31E}" srcOrd="0" destOrd="0" presId="urn:microsoft.com/office/officeart/2005/8/layout/cycle1"/>
    <dgm:cxn modelId="{AD55E354-64F1-4506-B6AE-CEEA49A1450B}" srcId="{858969E1-753C-43DC-8905-179EE043CD44}" destId="{72FB3A94-AC8E-4D09-A83D-A24493D83F11}" srcOrd="3" destOrd="0" parTransId="{A45411C5-1B07-4DA3-BC67-EC3DDEB07E36}" sibTransId="{B6BCA9EC-9BD5-482D-9AAF-273C5DB8C0D7}"/>
    <dgm:cxn modelId="{E47C356A-0117-49E1-9AF8-A20EB5AE83F7}" type="presOf" srcId="{72FB3A94-AC8E-4D09-A83D-A24493D83F11}" destId="{6F65B600-257D-46CD-8010-4FB66EC479EB}" srcOrd="0" destOrd="0" presId="urn:microsoft.com/office/officeart/2005/8/layout/cycle1"/>
    <dgm:cxn modelId="{AC6F6D52-CCDE-4936-AD4F-41B23CD2CE62}" type="presOf" srcId="{6AD18BE5-5BE4-4A19-BEBB-F77DB65FD4CD}" destId="{022334A6-F0A7-41A4-B9E2-6D2D3749C2EF}" srcOrd="0" destOrd="0" presId="urn:microsoft.com/office/officeart/2005/8/layout/cycle1"/>
    <dgm:cxn modelId="{8FF6A8FA-FE7F-44E5-A46F-5DFC0CAF8227}" type="presOf" srcId="{54C34B1B-A60C-470C-A19C-60687195739F}" destId="{DA6704E5-9761-4409-B1A7-10223D09A21C}" srcOrd="0" destOrd="0" presId="urn:microsoft.com/office/officeart/2005/8/layout/cycle1"/>
    <dgm:cxn modelId="{65544642-D5ED-4654-ADA4-0AF87CEC2998}" type="presOf" srcId="{3492D20D-CFDC-40E1-B4B9-E83E066F40A1}" destId="{A3292846-217F-4881-8654-D25B76DE443C}" srcOrd="0" destOrd="0" presId="urn:microsoft.com/office/officeart/2005/8/layout/cycle1"/>
    <dgm:cxn modelId="{F3B1784A-C54A-498F-8145-6E5B85941897}" type="presOf" srcId="{78C43E3E-F8BD-4FC5-80AC-A4627CDFA4C9}" destId="{A488536B-13EA-49CB-9490-156D58E1E73B}" srcOrd="0" destOrd="0" presId="urn:microsoft.com/office/officeart/2005/8/layout/cycle1"/>
    <dgm:cxn modelId="{3730C48D-25D3-489D-B80F-18A4A282B9AA}" srcId="{858969E1-753C-43DC-8905-179EE043CD44}" destId="{5C8AE0CF-3F0C-4950-8FF3-F0C81689C1A9}" srcOrd="2" destOrd="0" parTransId="{1CACD8B8-C26F-414D-BE88-02D0D44D7135}" sibTransId="{6AD18BE5-5BE4-4A19-BEBB-F77DB65FD4CD}"/>
    <dgm:cxn modelId="{D7EAE9C1-2E2D-4FE8-AE91-8F7DEA95D440}" srcId="{858969E1-753C-43DC-8905-179EE043CD44}" destId="{3492D20D-CFDC-40E1-B4B9-E83E066F40A1}" srcOrd="1" destOrd="0" parTransId="{D8D7DDFB-442B-4DD0-B1FC-C938D215D527}" sibTransId="{78C43E3E-F8BD-4FC5-80AC-A4627CDFA4C9}"/>
    <dgm:cxn modelId="{09C62BCA-A138-465B-B397-6006050FF11C}" type="presOf" srcId="{AFDDEDB0-D844-40E7-BD5D-75E66832F071}" destId="{25DB314E-B4E9-4F07-9DBA-D78AB90FC379}" srcOrd="0" destOrd="0" presId="urn:microsoft.com/office/officeart/2005/8/layout/cycle1"/>
    <dgm:cxn modelId="{332BE34D-2FB9-4B2F-A05C-573F913154EA}" srcId="{858969E1-753C-43DC-8905-179EE043CD44}" destId="{AFDDEDB0-D844-40E7-BD5D-75E66832F071}" srcOrd="4" destOrd="0" parTransId="{3AD7CB24-86A8-4B75-8193-C457283CBEE2}" sibTransId="{94BD36EA-3C92-4CBE-8B31-49227F0EE2FA}"/>
    <dgm:cxn modelId="{A4EEA624-8362-4D4C-A766-2281F3708D1C}" type="presOf" srcId="{94BD36EA-3C92-4CBE-8B31-49227F0EE2FA}" destId="{10A51809-D3F4-427D-AB86-521EF3465213}" srcOrd="0" destOrd="0" presId="urn:microsoft.com/office/officeart/2005/8/layout/cycle1"/>
    <dgm:cxn modelId="{43C4F30D-8E29-4D4A-A5BC-4E0EF3C3C962}" type="presOf" srcId="{40C6FBE3-D180-416D-AFE3-4B7E96CCE060}" destId="{53AF9FA4-DEEC-4110-BA2E-DDF87A0D518D}" srcOrd="0" destOrd="0" presId="urn:microsoft.com/office/officeart/2005/8/layout/cycle1"/>
    <dgm:cxn modelId="{A13C917F-8FB2-4117-9FB8-D1EE0E4E2B13}" type="presOf" srcId="{B6BCA9EC-9BD5-482D-9AAF-273C5DB8C0D7}" destId="{6AC8AB28-B6E4-41FD-B17A-7D7A88312496}" srcOrd="0" destOrd="0" presId="urn:microsoft.com/office/officeart/2005/8/layout/cycle1"/>
    <dgm:cxn modelId="{691A3D52-D5D4-453A-B4F5-DE6DA41249B6}" type="presOf" srcId="{858969E1-753C-43DC-8905-179EE043CD44}" destId="{96E99764-0A5F-4AF0-A599-9FF08641BDBE}" srcOrd="0" destOrd="0" presId="urn:microsoft.com/office/officeart/2005/8/layout/cycle1"/>
    <dgm:cxn modelId="{1863C18A-8D1D-43A1-B9B5-33D97D6E1431}" srcId="{858969E1-753C-43DC-8905-179EE043CD44}" destId="{54C34B1B-A60C-470C-A19C-60687195739F}" srcOrd="0" destOrd="0" parTransId="{C34B89E4-D376-46A5-AF8E-DD4D912583EE}" sibTransId="{40C6FBE3-D180-416D-AFE3-4B7E96CCE060}"/>
    <dgm:cxn modelId="{6FE518EF-CF35-4E13-B368-F4600A58F2CB}" type="presParOf" srcId="{96E99764-0A5F-4AF0-A599-9FF08641BDBE}" destId="{AF356FAE-2D32-485F-8A9F-CEE65C9A27DE}" srcOrd="0" destOrd="0" presId="urn:microsoft.com/office/officeart/2005/8/layout/cycle1"/>
    <dgm:cxn modelId="{CCEAF3AA-EA7F-489D-BA97-07CD9ABA002B}" type="presParOf" srcId="{96E99764-0A5F-4AF0-A599-9FF08641BDBE}" destId="{DA6704E5-9761-4409-B1A7-10223D09A21C}" srcOrd="1" destOrd="0" presId="urn:microsoft.com/office/officeart/2005/8/layout/cycle1"/>
    <dgm:cxn modelId="{0F9258C2-F997-4080-A74B-8373C46972AC}" type="presParOf" srcId="{96E99764-0A5F-4AF0-A599-9FF08641BDBE}" destId="{53AF9FA4-DEEC-4110-BA2E-DDF87A0D518D}" srcOrd="2" destOrd="0" presId="urn:microsoft.com/office/officeart/2005/8/layout/cycle1"/>
    <dgm:cxn modelId="{94410ADD-3F63-4320-8CBD-2A28C63425BC}" type="presParOf" srcId="{96E99764-0A5F-4AF0-A599-9FF08641BDBE}" destId="{7EF1A8D7-EFA7-456D-BB0D-D4F044FCB514}" srcOrd="3" destOrd="0" presId="urn:microsoft.com/office/officeart/2005/8/layout/cycle1"/>
    <dgm:cxn modelId="{ECD4DF61-E3B0-47EB-AF08-BF0F25B5392F}" type="presParOf" srcId="{96E99764-0A5F-4AF0-A599-9FF08641BDBE}" destId="{A3292846-217F-4881-8654-D25B76DE443C}" srcOrd="4" destOrd="0" presId="urn:microsoft.com/office/officeart/2005/8/layout/cycle1"/>
    <dgm:cxn modelId="{2DBDAE3A-8FDF-423A-BA32-4665EA8C9800}" type="presParOf" srcId="{96E99764-0A5F-4AF0-A599-9FF08641BDBE}" destId="{A488536B-13EA-49CB-9490-156D58E1E73B}" srcOrd="5" destOrd="0" presId="urn:microsoft.com/office/officeart/2005/8/layout/cycle1"/>
    <dgm:cxn modelId="{94038B15-E3A9-486D-99F6-4AFB1161DCE1}" type="presParOf" srcId="{96E99764-0A5F-4AF0-A599-9FF08641BDBE}" destId="{51037E32-DE8F-4E1D-A289-DB7AA924C7FC}" srcOrd="6" destOrd="0" presId="urn:microsoft.com/office/officeart/2005/8/layout/cycle1"/>
    <dgm:cxn modelId="{7C3C2441-99C7-4CCF-A8B2-855F56EA52AC}" type="presParOf" srcId="{96E99764-0A5F-4AF0-A599-9FF08641BDBE}" destId="{655D874C-867A-482A-BB48-C87ED928B31E}" srcOrd="7" destOrd="0" presId="urn:microsoft.com/office/officeart/2005/8/layout/cycle1"/>
    <dgm:cxn modelId="{B79AE6E9-C4DA-4E04-BD3D-703EF1F47742}" type="presParOf" srcId="{96E99764-0A5F-4AF0-A599-9FF08641BDBE}" destId="{022334A6-F0A7-41A4-B9E2-6D2D3749C2EF}" srcOrd="8" destOrd="0" presId="urn:microsoft.com/office/officeart/2005/8/layout/cycle1"/>
    <dgm:cxn modelId="{C09D5D28-A84C-4469-B32B-717F877AF98F}" type="presParOf" srcId="{96E99764-0A5F-4AF0-A599-9FF08641BDBE}" destId="{A8E83533-F7DC-4F50-838B-4CD5819FFB27}" srcOrd="9" destOrd="0" presId="urn:microsoft.com/office/officeart/2005/8/layout/cycle1"/>
    <dgm:cxn modelId="{378BD936-4B76-4821-892E-172ADE39F411}" type="presParOf" srcId="{96E99764-0A5F-4AF0-A599-9FF08641BDBE}" destId="{6F65B600-257D-46CD-8010-4FB66EC479EB}" srcOrd="10" destOrd="0" presId="urn:microsoft.com/office/officeart/2005/8/layout/cycle1"/>
    <dgm:cxn modelId="{19EA6299-AFF6-492D-AB1C-A4BC50C56A58}" type="presParOf" srcId="{96E99764-0A5F-4AF0-A599-9FF08641BDBE}" destId="{6AC8AB28-B6E4-41FD-B17A-7D7A88312496}" srcOrd="11" destOrd="0" presId="urn:microsoft.com/office/officeart/2005/8/layout/cycle1"/>
    <dgm:cxn modelId="{68CB06C0-C9EE-49F3-A7E8-80C82A688971}" type="presParOf" srcId="{96E99764-0A5F-4AF0-A599-9FF08641BDBE}" destId="{36ADB165-C85B-4044-96EB-D133D783583F}" srcOrd="12" destOrd="0" presId="urn:microsoft.com/office/officeart/2005/8/layout/cycle1"/>
    <dgm:cxn modelId="{603CBB2C-A58E-4D8D-B2A4-6CD2C80AD876}" type="presParOf" srcId="{96E99764-0A5F-4AF0-A599-9FF08641BDBE}" destId="{25DB314E-B4E9-4F07-9DBA-D78AB90FC379}" srcOrd="13" destOrd="0" presId="urn:microsoft.com/office/officeart/2005/8/layout/cycle1"/>
    <dgm:cxn modelId="{660C65EA-E59E-43E7-998B-F14051E8F258}" type="presParOf" srcId="{96E99764-0A5F-4AF0-A599-9FF08641BDBE}" destId="{10A51809-D3F4-427D-AB86-521EF3465213}"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6704E5-9761-4409-B1A7-10223D09A21C}">
      <dsp:nvSpPr>
        <dsp:cNvPr id="0" name=""/>
        <dsp:cNvSpPr/>
      </dsp:nvSpPr>
      <dsp:spPr>
        <a:xfrm>
          <a:off x="4646832" y="31664"/>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4646832" y="31664"/>
        <a:ext cx="1113085" cy="1113085"/>
      </dsp:txXfrm>
    </dsp:sp>
    <dsp:sp modelId="{53AF9FA4-DEEC-4110-BA2E-DDF87A0D518D}">
      <dsp:nvSpPr>
        <dsp:cNvPr id="0" name=""/>
        <dsp:cNvSpPr/>
      </dsp:nvSpPr>
      <dsp:spPr>
        <a:xfrm>
          <a:off x="2027665" y="-631"/>
          <a:ext cx="4174269" cy="4174269"/>
        </a:xfrm>
        <a:prstGeom prst="circularArrow">
          <a:avLst>
            <a:gd name="adj1" fmla="val 5200"/>
            <a:gd name="adj2" fmla="val 335884"/>
            <a:gd name="adj3" fmla="val 21293362"/>
            <a:gd name="adj4" fmla="val 19766133"/>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292846-217F-4881-8654-D25B76DE443C}">
      <dsp:nvSpPr>
        <dsp:cNvPr id="0" name=""/>
        <dsp:cNvSpPr/>
      </dsp:nvSpPr>
      <dsp:spPr>
        <a:xfrm>
          <a:off x="5319609" y="2102257"/>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5319609" y="2102257"/>
        <a:ext cx="1113085" cy="1113085"/>
      </dsp:txXfrm>
    </dsp:sp>
    <dsp:sp modelId="{A488536B-13EA-49CB-9490-156D58E1E73B}">
      <dsp:nvSpPr>
        <dsp:cNvPr id="0" name=""/>
        <dsp:cNvSpPr/>
      </dsp:nvSpPr>
      <dsp:spPr>
        <a:xfrm>
          <a:off x="2027665" y="-631"/>
          <a:ext cx="4174269" cy="4174269"/>
        </a:xfrm>
        <a:prstGeom prst="circularArrow">
          <a:avLst>
            <a:gd name="adj1" fmla="val 5200"/>
            <a:gd name="adj2" fmla="val 335884"/>
            <a:gd name="adj3" fmla="val 4014823"/>
            <a:gd name="adj4" fmla="val 2253318"/>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5D874C-867A-482A-BB48-C87ED928B31E}">
      <dsp:nvSpPr>
        <dsp:cNvPr id="0" name=""/>
        <dsp:cNvSpPr/>
      </dsp:nvSpPr>
      <dsp:spPr>
        <a:xfrm>
          <a:off x="3558257" y="3381955"/>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3558257" y="3381955"/>
        <a:ext cx="1113085" cy="1113085"/>
      </dsp:txXfrm>
    </dsp:sp>
    <dsp:sp modelId="{022334A6-F0A7-41A4-B9E2-6D2D3749C2EF}">
      <dsp:nvSpPr>
        <dsp:cNvPr id="0" name=""/>
        <dsp:cNvSpPr/>
      </dsp:nvSpPr>
      <dsp:spPr>
        <a:xfrm>
          <a:off x="2027665" y="-631"/>
          <a:ext cx="4174269" cy="4174269"/>
        </a:xfrm>
        <a:prstGeom prst="circularArrow">
          <a:avLst>
            <a:gd name="adj1" fmla="val 5200"/>
            <a:gd name="adj2" fmla="val 335884"/>
            <a:gd name="adj3" fmla="val 8210799"/>
            <a:gd name="adj4" fmla="val 6449294"/>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65B600-257D-46CD-8010-4FB66EC479EB}">
      <dsp:nvSpPr>
        <dsp:cNvPr id="0" name=""/>
        <dsp:cNvSpPr/>
      </dsp:nvSpPr>
      <dsp:spPr>
        <a:xfrm>
          <a:off x="1796905" y="2102257"/>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1796905" y="2102257"/>
        <a:ext cx="1113085" cy="1113085"/>
      </dsp:txXfrm>
    </dsp:sp>
    <dsp:sp modelId="{6AC8AB28-B6E4-41FD-B17A-7D7A88312496}">
      <dsp:nvSpPr>
        <dsp:cNvPr id="0" name=""/>
        <dsp:cNvSpPr/>
      </dsp:nvSpPr>
      <dsp:spPr>
        <a:xfrm>
          <a:off x="2027665" y="-631"/>
          <a:ext cx="4174269" cy="4174269"/>
        </a:xfrm>
        <a:prstGeom prst="circularArrow">
          <a:avLst>
            <a:gd name="adj1" fmla="val 5200"/>
            <a:gd name="adj2" fmla="val 335884"/>
            <a:gd name="adj3" fmla="val 12297983"/>
            <a:gd name="adj4" fmla="val 10770754"/>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DB314E-B4E9-4F07-9DBA-D78AB90FC379}">
      <dsp:nvSpPr>
        <dsp:cNvPr id="0" name=""/>
        <dsp:cNvSpPr/>
      </dsp:nvSpPr>
      <dsp:spPr>
        <a:xfrm>
          <a:off x="2469681" y="31664"/>
          <a:ext cx="1113085" cy="11130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endParaRPr lang="en-US" sz="3500" kern="1200"/>
        </a:p>
      </dsp:txBody>
      <dsp:txXfrm>
        <a:off x="2469681" y="31664"/>
        <a:ext cx="1113085" cy="1113085"/>
      </dsp:txXfrm>
    </dsp:sp>
    <dsp:sp modelId="{10A51809-D3F4-427D-AB86-521EF3465213}">
      <dsp:nvSpPr>
        <dsp:cNvPr id="0" name=""/>
        <dsp:cNvSpPr/>
      </dsp:nvSpPr>
      <dsp:spPr>
        <a:xfrm>
          <a:off x="2027665" y="-631"/>
          <a:ext cx="4174269" cy="4174269"/>
        </a:xfrm>
        <a:prstGeom prst="circularArrow">
          <a:avLst>
            <a:gd name="adj1" fmla="val 5200"/>
            <a:gd name="adj2" fmla="val 335884"/>
            <a:gd name="adj3" fmla="val 16865811"/>
            <a:gd name="adj4" fmla="val 15198305"/>
            <a:gd name="adj5" fmla="val 6066"/>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FACE53-0082-4EF6-8C7F-14A0CF940E16}" type="datetimeFigureOut">
              <a:rPr lang="en-ZA" smtClean="0"/>
              <a:t>2016/02/19</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9F96C9-F203-46A0-B332-589D480C0449}" type="slidenum">
              <a:rPr lang="en-ZA" smtClean="0"/>
              <a:t>‹#›</a:t>
            </a:fld>
            <a:endParaRPr lang="en-ZA"/>
          </a:p>
        </p:txBody>
      </p:sp>
    </p:spTree>
    <p:extLst>
      <p:ext uri="{BB962C8B-B14F-4D97-AF65-F5344CB8AC3E}">
        <p14:creationId xmlns:p14="http://schemas.microsoft.com/office/powerpoint/2010/main" val="3599483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p>
        </p:txBody>
      </p:sp>
    </p:spTree>
    <p:extLst>
      <p:ext uri="{BB962C8B-B14F-4D97-AF65-F5344CB8AC3E}">
        <p14:creationId xmlns:p14="http://schemas.microsoft.com/office/powerpoint/2010/main" val="2084697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bwMode="auto">
          <a:xfrm>
            <a:off x="1158875" y="679450"/>
            <a:ext cx="4548188" cy="3411538"/>
          </a:xfrm>
          <a:prstGeom prst="rect">
            <a:avLst/>
          </a:prstGeom>
          <a:solidFill>
            <a:srgbClr val="FFFFFF"/>
          </a:solidFill>
          <a:ln>
            <a:solidFill>
              <a:srgbClr val="000000"/>
            </a:solidFill>
            <a:miter lim="800000"/>
            <a:headEnd/>
            <a:tailEnd/>
          </a:ln>
        </p:spPr>
      </p:sp>
      <p:sp>
        <p:nvSpPr>
          <p:cNvPr id="57347" name="Rectangle 3"/>
          <p:cNvSpPr>
            <a:spLocks noGrp="1" noChangeArrowheads="1"/>
          </p:cNvSpPr>
          <p:nvPr>
            <p:ph type="body" idx="1"/>
          </p:nvPr>
        </p:nvSpPr>
        <p:spPr bwMode="auto">
          <a:xfrm>
            <a:off x="914400" y="4319588"/>
            <a:ext cx="5029200" cy="4165600"/>
          </a:xfrm>
          <a:prstGeom prst="rect">
            <a:avLst/>
          </a:prstGeom>
          <a:solidFill>
            <a:srgbClr val="FFFFFF"/>
          </a:solidFill>
          <a:ln>
            <a:solidFill>
              <a:srgbClr val="000000"/>
            </a:solidFill>
            <a:miter lim="800000"/>
            <a:headEnd/>
            <a:tailEnd/>
          </a:ln>
        </p:spPr>
        <p:txBody>
          <a:bodyPr/>
          <a:lstStyle/>
          <a:p>
            <a:endParaRPr lang="en-GB" altLang="en-US"/>
          </a:p>
        </p:txBody>
      </p:sp>
    </p:spTree>
    <p:extLst>
      <p:ext uri="{BB962C8B-B14F-4D97-AF65-F5344CB8AC3E}">
        <p14:creationId xmlns:p14="http://schemas.microsoft.com/office/powerpoint/2010/main" val="2195471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5539" name="Rectangle 3"/>
          <p:cNvSpPr>
            <a:spLocks noGrp="1" noChangeArrowheads="1"/>
          </p:cNvSpPr>
          <p:nvPr>
            <p:ph type="body" idx="1"/>
          </p:nvPr>
        </p:nvSpPr>
        <p:spPr bwMode="auto">
          <a:xfrm>
            <a:off x="685800" y="4343400"/>
            <a:ext cx="5486400" cy="4114800"/>
          </a:xfrm>
          <a:prstGeom prst="rect">
            <a:avLst/>
          </a:prstGeom>
          <a:solidFill>
            <a:srgbClr val="FFFFFF"/>
          </a:solidFill>
          <a:ln>
            <a:solidFill>
              <a:srgbClr val="000000"/>
            </a:solidFill>
            <a:miter lim="800000"/>
            <a:headEnd/>
            <a:tailEnd/>
          </a:ln>
        </p:spPr>
        <p:txBody>
          <a:bodyPr/>
          <a:lstStyle/>
          <a:p>
            <a:endParaRPr lang="en-GB" altLang="en-US"/>
          </a:p>
        </p:txBody>
      </p:sp>
    </p:spTree>
    <p:extLst>
      <p:ext uri="{BB962C8B-B14F-4D97-AF65-F5344CB8AC3E}">
        <p14:creationId xmlns:p14="http://schemas.microsoft.com/office/powerpoint/2010/main" val="39764280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2149655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p>
        </p:txBody>
      </p:sp>
    </p:spTree>
    <p:extLst>
      <p:ext uri="{BB962C8B-B14F-4D97-AF65-F5344CB8AC3E}">
        <p14:creationId xmlns:p14="http://schemas.microsoft.com/office/powerpoint/2010/main" val="813718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870C8BC9-0F2F-4325-8DE8-55A289E45253}" type="slidenum">
              <a:rPr lang="de-DE" altLang="en-US"/>
              <a:pPr eaLnBrk="1" hangingPunct="1"/>
              <a:t>45</a:t>
            </a:fld>
            <a:endParaRPr lang="de-DE" altLang="en-US"/>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mtClean="0"/>
              <a:t>To win in the future New Market Space, companies must stop competing with each other.</a:t>
            </a:r>
          </a:p>
          <a:p>
            <a:pPr eaLnBrk="1" hangingPunct="1"/>
            <a:r>
              <a:rPr lang="en-US" altLang="en-US" smtClean="0"/>
              <a:t>Because the only way to beat the competition is to stop trying to beat the competition.</a:t>
            </a:r>
          </a:p>
          <a:p>
            <a:pPr eaLnBrk="1" hangingPunct="1"/>
            <a:r>
              <a:rPr lang="en-US" altLang="en-US" smtClean="0"/>
              <a:t>To understand this idea, imagine a market universe composed to two sorts of oceans:</a:t>
            </a:r>
          </a:p>
          <a:p>
            <a:pPr eaLnBrk="1" hangingPunct="1"/>
            <a:r>
              <a:rPr lang="en-US" altLang="en-US" smtClean="0"/>
              <a:t>-red oceans and</a:t>
            </a:r>
          </a:p>
          <a:p>
            <a:pPr eaLnBrk="1" hangingPunct="1"/>
            <a:r>
              <a:rPr lang="en-US" altLang="en-US" smtClean="0"/>
              <a:t>-blue oceans.</a:t>
            </a:r>
          </a:p>
          <a:p>
            <a:pPr eaLnBrk="1" hangingPunct="1"/>
            <a:endParaRPr lang="en-US" altLang="en-US" smtClean="0"/>
          </a:p>
        </p:txBody>
      </p:sp>
    </p:spTree>
    <p:extLst>
      <p:ext uri="{BB962C8B-B14F-4D97-AF65-F5344CB8AC3E}">
        <p14:creationId xmlns:p14="http://schemas.microsoft.com/office/powerpoint/2010/main" val="11386810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ECE86FFC-A4EF-49EC-8BA0-8212DFC10B1E}" type="slidenum">
              <a:rPr lang="en-US" altLang="en-US"/>
              <a:pPr eaLnBrk="1" hangingPunct="1"/>
              <a:t>49</a:t>
            </a:fld>
            <a:endParaRPr lang="en-US" altLang="en-US"/>
          </a:p>
        </p:txBody>
      </p:sp>
    </p:spTree>
    <p:extLst>
      <p:ext uri="{BB962C8B-B14F-4D97-AF65-F5344CB8AC3E}">
        <p14:creationId xmlns:p14="http://schemas.microsoft.com/office/powerpoint/2010/main" val="1017088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6"/>
          <p:cNvSpPr>
            <a:spLocks noGrp="1" noChangeArrowheads="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ja-JP" altLang="en-US" smtClean="0"/>
              <a:t>Prof. Shipilov INSEAD</a:t>
            </a:r>
            <a:endParaRPr lang="en-US" altLang="ja-JP" smtClean="0"/>
          </a:p>
        </p:txBody>
      </p:sp>
      <p:sp>
        <p:nvSpPr>
          <p:cNvPr id="7270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5871E19B-843C-432D-B83B-B0ADF114B722}" type="slidenum">
              <a:rPr lang="ja-JP" altLang="en-US"/>
              <a:pPr eaLnBrk="1" hangingPunct="1"/>
              <a:t>50</a:t>
            </a:fld>
            <a:endParaRPr lang="en-US" altLang="ja-JP"/>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en-US" smtClean="0"/>
          </a:p>
        </p:txBody>
      </p:sp>
    </p:spTree>
    <p:extLst>
      <p:ext uri="{BB962C8B-B14F-4D97-AF65-F5344CB8AC3E}">
        <p14:creationId xmlns:p14="http://schemas.microsoft.com/office/powerpoint/2010/main" val="1935144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41388" rtl="0" eaLnBrk="1" fontAlgn="base" latinLnBrk="0" hangingPunct="1">
              <a:lnSpc>
                <a:spcPct val="100000"/>
              </a:lnSpc>
              <a:spcBef>
                <a:spcPct val="0"/>
              </a:spcBef>
              <a:spcAft>
                <a:spcPct val="0"/>
              </a:spcAft>
              <a:buClrTx/>
              <a:buSzTx/>
              <a:buFontTx/>
              <a:buNone/>
              <a:tabLst/>
              <a:defRPr/>
            </a:pPr>
            <a:fld id="{C76A8013-57D0-42DD-ADAA-395E1ECB8272}" type="slidenum">
              <a:rPr kumimoji="0" lang="de-DE"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41388" rtl="0" eaLnBrk="1" fontAlgn="base" latinLnBrk="0" hangingPunct="1">
                <a:lnSpc>
                  <a:spcPct val="100000"/>
                </a:lnSpc>
                <a:spcBef>
                  <a:spcPct val="0"/>
                </a:spcBef>
                <a:spcAft>
                  <a:spcPct val="0"/>
                </a:spcAft>
                <a:buClrTx/>
                <a:buSzTx/>
                <a:buFontTx/>
                <a:buNone/>
                <a:tabLst/>
                <a:defRPr/>
              </a:pPr>
              <a:t>52</a:t>
            </a:fld>
            <a:endParaRPr kumimoji="0" lang="de-DE" altLang="en-US"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endParaRPr>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1000" b="1" smtClean="0"/>
              <a:t>Red oceans</a:t>
            </a:r>
            <a:r>
              <a:rPr lang="en-US" altLang="en-US" sz="1000" smtClean="0"/>
              <a:t> represent all the industries in existence today. This is the known market space.</a:t>
            </a:r>
          </a:p>
          <a:p>
            <a:pPr eaLnBrk="1" hangingPunct="1">
              <a:lnSpc>
                <a:spcPct val="80000"/>
              </a:lnSpc>
            </a:pPr>
            <a:r>
              <a:rPr lang="en-US" altLang="en-US" sz="1000" b="1" smtClean="0"/>
              <a:t>Blue oceans</a:t>
            </a:r>
            <a:r>
              <a:rPr lang="en-US" altLang="en-US" sz="1000" smtClean="0"/>
              <a:t> denote all the industries not in existence today.  This is the unknown market space.</a:t>
            </a:r>
          </a:p>
          <a:p>
            <a:pPr eaLnBrk="1" hangingPunct="1">
              <a:lnSpc>
                <a:spcPct val="80000"/>
              </a:lnSpc>
            </a:pPr>
            <a:endParaRPr lang="en-US" altLang="en-US" sz="1000" smtClean="0"/>
          </a:p>
          <a:p>
            <a:pPr eaLnBrk="1" hangingPunct="1">
              <a:lnSpc>
                <a:spcPct val="80000"/>
              </a:lnSpc>
            </a:pPr>
            <a:r>
              <a:rPr lang="en-US" altLang="en-US" sz="1000" smtClean="0"/>
              <a:t>In the red oceans, industry boundaries are defined and accepted, and the competitive rules of the game are known. Here, companies try to outperform their rivals to grab a greater share of existing demand. As the market space gets crowed, prospects for profits and growth are reduced. Products become commodities, and cutthroat competition turns the red ocean bloody.</a:t>
            </a:r>
          </a:p>
          <a:p>
            <a:pPr eaLnBrk="1" hangingPunct="1">
              <a:lnSpc>
                <a:spcPct val="80000"/>
              </a:lnSpc>
            </a:pPr>
            <a:endParaRPr lang="en-US" altLang="en-US" sz="1000" smtClean="0"/>
          </a:p>
          <a:p>
            <a:pPr eaLnBrk="1" hangingPunct="1">
              <a:lnSpc>
                <a:spcPct val="80000"/>
              </a:lnSpc>
            </a:pPr>
            <a:r>
              <a:rPr lang="en-US" altLang="en-US" sz="1000" b="1" smtClean="0"/>
              <a:t>Blue Oceans</a:t>
            </a:r>
            <a:r>
              <a:rPr lang="en-US" altLang="en-US" sz="1000" smtClean="0"/>
              <a:t>, in contrast, are defined by untapped market space, demand creation, and the opportunity for highly profitable growth. Although some blue oceans are created well beyond existing industry boundaries, most are created from within red oceans by expanding existing industry boundaries. In blue oceans competition is irrelevant because the rules of the game are waiting to be set.</a:t>
            </a:r>
          </a:p>
          <a:p>
            <a:pPr eaLnBrk="1" hangingPunct="1">
              <a:lnSpc>
                <a:spcPct val="80000"/>
              </a:lnSpc>
            </a:pPr>
            <a:endParaRPr lang="en-US" altLang="en-US" sz="1000" smtClean="0"/>
          </a:p>
          <a:p>
            <a:pPr eaLnBrk="1" hangingPunct="1">
              <a:lnSpc>
                <a:spcPct val="80000"/>
              </a:lnSpc>
            </a:pPr>
            <a:r>
              <a:rPr lang="en-US" altLang="en-US" sz="1000" smtClean="0"/>
              <a:t>Logic of Blue Ocean Strategy is so called </a:t>
            </a:r>
            <a:r>
              <a:rPr lang="en-US" altLang="en-US" sz="1000" b="1" smtClean="0"/>
              <a:t>value innovation</a:t>
            </a:r>
            <a:r>
              <a:rPr lang="en-US" altLang="en-US" sz="1000" smtClean="0"/>
              <a:t> and is the cornerstone of Blue Ocean Strategy</a:t>
            </a:r>
          </a:p>
          <a:p>
            <a:pPr eaLnBrk="1" hangingPunct="1">
              <a:lnSpc>
                <a:spcPct val="80000"/>
              </a:lnSpc>
            </a:pPr>
            <a:r>
              <a:rPr lang="en-US" altLang="en-US" sz="1000" smtClean="0"/>
              <a:t>Value innovation places equal emphasis on value and innovation. It is a new way of thinking about and executing strategy that results in the creation of a blue ocean and a break from the competition. Importantly, value innovation defies one of the most commonly accepted dogmas of competition-based strategy: The value-cost trade-off. </a:t>
            </a:r>
            <a:r>
              <a:rPr lang="en-US" altLang="en-US" sz="1000" smtClean="0">
                <a:sym typeface="Wingdings" panose="05000000000000000000" pitchFamily="2" charset="2"/>
              </a:rPr>
              <a:t> It is conventionally believed that companies can either create greater value to the customers at higher cost or create reasonable value at a lower cost. Here strategy is seen as making a choice between differentiation and low cost. In contrast , those that seek to create blue oceans pursue differentiation and low cost simultaneously. </a:t>
            </a:r>
            <a:endParaRPr lang="en-US" altLang="en-US" sz="1000" smtClean="0"/>
          </a:p>
          <a:p>
            <a:pPr eaLnBrk="1" hangingPunct="1">
              <a:lnSpc>
                <a:spcPct val="80000"/>
              </a:lnSpc>
            </a:pPr>
            <a:endParaRPr lang="en-US" altLang="en-US" sz="1000" smtClean="0"/>
          </a:p>
          <a:p>
            <a:pPr eaLnBrk="1" hangingPunct="1">
              <a:lnSpc>
                <a:spcPct val="80000"/>
              </a:lnSpc>
            </a:pPr>
            <a:r>
              <a:rPr lang="en-US" altLang="en-US" sz="1000" smtClean="0"/>
              <a:t>Now turn the clock back only thirty years, How many industries of today's industries were then unknown? Mutual funds, cell phones, gas-fired electricity plants, biotechnology, discount retail, snowboards and coffee bars to name a few.</a:t>
            </a:r>
          </a:p>
          <a:p>
            <a:pPr eaLnBrk="1" hangingPunct="1">
              <a:lnSpc>
                <a:spcPct val="80000"/>
              </a:lnSpc>
            </a:pPr>
            <a:endParaRPr lang="en-US" altLang="en-US" sz="1000" smtClean="0"/>
          </a:p>
          <a:p>
            <a:pPr eaLnBrk="1" hangingPunct="1">
              <a:lnSpc>
                <a:spcPct val="80000"/>
              </a:lnSpc>
            </a:pPr>
            <a:endParaRPr lang="en-US" altLang="en-US" sz="1000" smtClean="0"/>
          </a:p>
          <a:p>
            <a:pPr eaLnBrk="1" hangingPunct="1">
              <a:lnSpc>
                <a:spcPct val="80000"/>
              </a:lnSpc>
            </a:pPr>
            <a:endParaRPr lang="en-US" altLang="en-US" sz="1000" smtClean="0"/>
          </a:p>
        </p:txBody>
      </p:sp>
    </p:spTree>
    <p:extLst>
      <p:ext uri="{BB962C8B-B14F-4D97-AF65-F5344CB8AC3E}">
        <p14:creationId xmlns:p14="http://schemas.microsoft.com/office/powerpoint/2010/main" val="73073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A5E492C-11A4-4A5B-A409-2FF9DE2E1421}" type="slidenum">
              <a:rPr lang="de-DE" altLang="en-US"/>
              <a:pPr eaLnBrk="1" hangingPunct="1"/>
              <a:t>54</a:t>
            </a:fld>
            <a:endParaRPr lang="de-DE" altLang="en-US"/>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buFontTx/>
              <a:buChar char="-"/>
            </a:pPr>
            <a:r>
              <a:rPr lang="en-US" altLang="en-US" smtClean="0"/>
              <a:t>This brings us to the fourth principle of the Blue Ocean Strategy: Get the strategic sequence right.</a:t>
            </a:r>
          </a:p>
          <a:p>
            <a:pPr eaLnBrk="1" hangingPunct="1">
              <a:buFontTx/>
              <a:buChar char="-"/>
            </a:pPr>
            <a:r>
              <a:rPr lang="en-US" altLang="en-US" smtClean="0"/>
              <a:t>As shown in this figure, companies need to build their Blue Ocean Strategy in the sequence of buyer utility, price, cost, and adoption.</a:t>
            </a:r>
          </a:p>
          <a:p>
            <a:pPr eaLnBrk="1" hangingPunct="1">
              <a:buFontTx/>
              <a:buChar char="-"/>
            </a:pPr>
            <a:endParaRPr lang="en-US" altLang="en-US" smtClean="0"/>
          </a:p>
          <a:p>
            <a:pPr eaLnBrk="1" hangingPunct="1"/>
            <a:r>
              <a:rPr lang="en-US" altLang="en-US" smtClean="0"/>
              <a:t>The starting point is </a:t>
            </a:r>
            <a:r>
              <a:rPr lang="en-US" altLang="en-US" b="1" smtClean="0"/>
              <a:t>buyer utility</a:t>
            </a:r>
            <a:r>
              <a:rPr lang="en-US" altLang="en-US" smtClean="0"/>
              <a:t>. Does your offering unlock exceptional utility? Is there a compelling reason for the mass of people to buy it?</a:t>
            </a:r>
          </a:p>
          <a:p>
            <a:pPr eaLnBrk="1" hangingPunct="1"/>
            <a:r>
              <a:rPr lang="en-US" altLang="en-US" smtClean="0"/>
              <a:t>Absent this, there is no Blue Ocean potential to begin with. Here there are only two options. Park the idea, or rethink it until you reach an affirmative answer. </a:t>
            </a:r>
          </a:p>
          <a:p>
            <a:pPr eaLnBrk="1" hangingPunct="1"/>
            <a:r>
              <a:rPr lang="en-US" altLang="en-US" smtClean="0"/>
              <a:t>When you clear the exceptional utility bar, you advance to the second step: setting the </a:t>
            </a:r>
            <a:r>
              <a:rPr lang="en-US" altLang="en-US" b="1" smtClean="0"/>
              <a:t>right strategic price</a:t>
            </a:r>
            <a:r>
              <a:rPr lang="en-US" altLang="en-US" smtClean="0"/>
              <a:t>. Remember a company does not want to rely on price to create demand. The key question her is this: Is your offering priced to attract the mass of target buyers so that they have a compelling ability to pay for your offering? If it is not, they cannot buy it. Nor will the offering create irresistible market buzz.</a:t>
            </a:r>
          </a:p>
          <a:p>
            <a:pPr eaLnBrk="1" hangingPunct="1"/>
            <a:endParaRPr lang="en-US" altLang="en-US" smtClean="0"/>
          </a:p>
          <a:p>
            <a:pPr eaLnBrk="1" hangingPunct="1"/>
            <a:r>
              <a:rPr lang="en-US" altLang="en-US" smtClean="0"/>
              <a:t>These two steps address the revenue side of a company's business model.</a:t>
            </a:r>
          </a:p>
          <a:p>
            <a:pPr eaLnBrk="1" hangingPunct="1"/>
            <a:r>
              <a:rPr lang="en-US" altLang="en-US" smtClean="0"/>
              <a:t>Securing the profit side bring the third element: </a:t>
            </a:r>
            <a:r>
              <a:rPr lang="en-US" altLang="en-US" b="1" smtClean="0"/>
              <a:t>cost</a:t>
            </a:r>
            <a:r>
              <a:rPr lang="en-US" altLang="en-US" smtClean="0"/>
              <a:t>. Can you produce your offering at the target cost and still earn a healthy profit margin? Can you profit at the strategic price-the price easily accessible to the mass of target buyers? You should not let costs drive prices. Nor should you scale down utility because high costs block your ability to profit at the strategic price. When the target cost cannot be met, you must  either forgo the idea because the Blue Ocean won't be profitable, or you must innovate your business model to hit the target cost. It is the combination of exceptional utility, strategic pricing, and target costing that allows companies to achieve value innovation-a leap in value for both buyers and companies.</a:t>
            </a:r>
          </a:p>
          <a:p>
            <a:pPr eaLnBrk="1" hangingPunct="1"/>
            <a:endParaRPr lang="en-US" altLang="en-US" smtClean="0"/>
          </a:p>
          <a:p>
            <a:pPr eaLnBrk="1" hangingPunct="1"/>
            <a:r>
              <a:rPr lang="en-US" altLang="en-US" smtClean="0"/>
              <a:t>The last step is to address </a:t>
            </a:r>
            <a:r>
              <a:rPr lang="en-US" altLang="en-US" b="1" smtClean="0"/>
              <a:t>adoption </a:t>
            </a:r>
            <a:r>
              <a:rPr lang="en-US" altLang="en-US" smtClean="0"/>
              <a:t>hurdles. What are the adoption hurdles in rolling out your idea? Have you addressed these up front? The formulation of Blue Ocean Strategy is complete only when you address adoption hurdles in the beginning to ensure the successful actualization of your idea. Adoption hurdles include, for example,  potential resistance to the idea by retailers or partners. Because Blue Ocean Strategies represent a significant departure from red oceans, it is key to address adoption hurdles up front. </a:t>
            </a:r>
          </a:p>
          <a:p>
            <a:pPr eaLnBrk="1" hangingPunct="1">
              <a:buFontTx/>
              <a:buChar char="-"/>
            </a:pPr>
            <a:endParaRPr lang="en-US" altLang="en-US" smtClean="0"/>
          </a:p>
          <a:p>
            <a:pPr eaLnBrk="1" hangingPunct="1">
              <a:buFontTx/>
              <a:buChar char="-"/>
            </a:pPr>
            <a:endParaRPr lang="en-US" altLang="en-US" smtClean="0"/>
          </a:p>
          <a:p>
            <a:pPr eaLnBrk="1" hangingPunct="1"/>
            <a:endParaRPr lang="en-US" altLang="en-US" smtClean="0"/>
          </a:p>
          <a:p>
            <a:pPr eaLnBrk="1" hangingPunct="1"/>
            <a:endParaRPr lang="en-US" altLang="en-US" smtClean="0"/>
          </a:p>
        </p:txBody>
      </p:sp>
    </p:spTree>
    <p:extLst>
      <p:ext uri="{BB962C8B-B14F-4D97-AF65-F5344CB8AC3E}">
        <p14:creationId xmlns:p14="http://schemas.microsoft.com/office/powerpoint/2010/main" val="2926315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1388" eaLnBrk="0" hangingPunct="0">
              <a:defRPr>
                <a:solidFill>
                  <a:schemeClr val="tx1"/>
                </a:solidFill>
                <a:latin typeface="Arial" panose="020B0604020202020204" pitchFamily="34" charset="0"/>
              </a:defRPr>
            </a:lvl1pPr>
            <a:lvl2pPr marL="742950" indent="-285750" defTabSz="941388" eaLnBrk="0" hangingPunct="0">
              <a:defRPr>
                <a:solidFill>
                  <a:schemeClr val="tx1"/>
                </a:solidFill>
                <a:latin typeface="Arial" panose="020B0604020202020204" pitchFamily="34" charset="0"/>
              </a:defRPr>
            </a:lvl2pPr>
            <a:lvl3pPr marL="1143000" indent="-228600" defTabSz="941388" eaLnBrk="0" hangingPunct="0">
              <a:defRPr>
                <a:solidFill>
                  <a:schemeClr val="tx1"/>
                </a:solidFill>
                <a:latin typeface="Arial" panose="020B0604020202020204" pitchFamily="34" charset="0"/>
              </a:defRPr>
            </a:lvl3pPr>
            <a:lvl4pPr marL="1600200" indent="-228600" defTabSz="941388" eaLnBrk="0" hangingPunct="0">
              <a:defRPr>
                <a:solidFill>
                  <a:schemeClr val="tx1"/>
                </a:solidFill>
                <a:latin typeface="Arial" panose="020B0604020202020204" pitchFamily="34" charset="0"/>
              </a:defRPr>
            </a:lvl4pPr>
            <a:lvl5pPr marL="2057400" indent="-228600" defTabSz="941388" eaLnBrk="0" hangingPunct="0">
              <a:defRPr>
                <a:solidFill>
                  <a:schemeClr val="tx1"/>
                </a:solidFill>
                <a:latin typeface="Arial" panose="020B0604020202020204" pitchFamily="34" charset="0"/>
              </a:defRPr>
            </a:lvl5pPr>
            <a:lvl6pPr marL="2514600" indent="-228600" defTabSz="941388" eaLnBrk="0" fontAlgn="base" hangingPunct="0">
              <a:spcBef>
                <a:spcPct val="0"/>
              </a:spcBef>
              <a:spcAft>
                <a:spcPct val="0"/>
              </a:spcAft>
              <a:defRPr>
                <a:solidFill>
                  <a:schemeClr val="tx1"/>
                </a:solidFill>
                <a:latin typeface="Arial" panose="020B0604020202020204" pitchFamily="34" charset="0"/>
              </a:defRPr>
            </a:lvl6pPr>
            <a:lvl7pPr marL="2971800" indent="-228600" defTabSz="941388" eaLnBrk="0" fontAlgn="base" hangingPunct="0">
              <a:spcBef>
                <a:spcPct val="0"/>
              </a:spcBef>
              <a:spcAft>
                <a:spcPct val="0"/>
              </a:spcAft>
              <a:defRPr>
                <a:solidFill>
                  <a:schemeClr val="tx1"/>
                </a:solidFill>
                <a:latin typeface="Arial" panose="020B0604020202020204" pitchFamily="34" charset="0"/>
              </a:defRPr>
            </a:lvl7pPr>
            <a:lvl8pPr marL="3429000" indent="-228600" defTabSz="941388" eaLnBrk="0" fontAlgn="base" hangingPunct="0">
              <a:spcBef>
                <a:spcPct val="0"/>
              </a:spcBef>
              <a:spcAft>
                <a:spcPct val="0"/>
              </a:spcAft>
              <a:defRPr>
                <a:solidFill>
                  <a:schemeClr val="tx1"/>
                </a:solidFill>
                <a:latin typeface="Arial" panose="020B0604020202020204" pitchFamily="34" charset="0"/>
              </a:defRPr>
            </a:lvl8pPr>
            <a:lvl9pPr marL="3886200" indent="-228600" defTabSz="941388" eaLnBrk="0" fontAlgn="base" hangingPunct="0">
              <a:spcBef>
                <a:spcPct val="0"/>
              </a:spcBef>
              <a:spcAft>
                <a:spcPct val="0"/>
              </a:spcAft>
              <a:defRPr>
                <a:solidFill>
                  <a:schemeClr val="tx1"/>
                </a:solidFill>
                <a:latin typeface="Arial" panose="020B0604020202020204" pitchFamily="34" charset="0"/>
              </a:defRPr>
            </a:lvl9pPr>
          </a:lstStyle>
          <a:p>
            <a:pPr eaLnBrk="1" hangingPunct="1"/>
            <a:fld id="{01F02C49-9696-4D2D-B8F9-2236E9790542}" type="slidenum">
              <a:rPr lang="en-US" altLang="en-US"/>
              <a:pPr eaLnBrk="1" hangingPunct="1"/>
              <a:t>55</a:t>
            </a:fld>
            <a:endParaRPr lang="en-US" altLang="en-US"/>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smtClean="0"/>
          </a:p>
        </p:txBody>
      </p:sp>
    </p:spTree>
    <p:extLst>
      <p:ext uri="{BB962C8B-B14F-4D97-AF65-F5344CB8AC3E}">
        <p14:creationId xmlns:p14="http://schemas.microsoft.com/office/powerpoint/2010/main" val="1693937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2016/02/19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768904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2016/02/19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1263924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2016/02/19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1796676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8284" y="53975"/>
            <a:ext cx="11394016"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97467" y="992188"/>
            <a:ext cx="10769600" cy="5251450"/>
          </a:xfrm>
        </p:spPr>
        <p:txBody>
          <a:bodyPr/>
          <a:lstStyle/>
          <a:p>
            <a:pPr lvl="0"/>
            <a:endParaRPr lang="en-US" noProof="0" smtClean="0"/>
          </a:p>
        </p:txBody>
      </p:sp>
    </p:spTree>
    <p:extLst>
      <p:ext uri="{BB962C8B-B14F-4D97-AF65-F5344CB8AC3E}">
        <p14:creationId xmlns:p14="http://schemas.microsoft.com/office/powerpoint/2010/main" val="7822586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1727201" y="44451"/>
            <a:ext cx="8735484" cy="1281113"/>
          </a:xfrm>
        </p:spPr>
        <p:txBody>
          <a:bodyPr/>
          <a:lstStyle/>
          <a:p>
            <a:r>
              <a:rPr lang="en-US" smtClean="0"/>
              <a:t>Click to edit Master title style</a:t>
            </a:r>
            <a:endParaRPr lang="en-ZA"/>
          </a:p>
        </p:txBody>
      </p:sp>
      <p:sp>
        <p:nvSpPr>
          <p:cNvPr id="3" name="Text Placeholder 2"/>
          <p:cNvSpPr>
            <a:spLocks noGrp="1"/>
          </p:cNvSpPr>
          <p:nvPr>
            <p:ph type="body" sz="half" idx="1"/>
          </p:nvPr>
        </p:nvSpPr>
        <p:spPr>
          <a:xfrm>
            <a:off x="304801" y="1219201"/>
            <a:ext cx="5738284" cy="53324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Media Placeholder 3"/>
          <p:cNvSpPr>
            <a:spLocks noGrp="1"/>
          </p:cNvSpPr>
          <p:nvPr>
            <p:ph type="media" sz="half" idx="2"/>
          </p:nvPr>
        </p:nvSpPr>
        <p:spPr>
          <a:xfrm>
            <a:off x="6246284" y="1219201"/>
            <a:ext cx="5740400" cy="5332413"/>
          </a:xfrm>
        </p:spPr>
        <p:txBody>
          <a:bodyPr/>
          <a:lstStyle/>
          <a:p>
            <a:endParaRPr lang="en-ZA"/>
          </a:p>
        </p:txBody>
      </p:sp>
    </p:spTree>
    <p:extLst>
      <p:ext uri="{BB962C8B-B14F-4D97-AF65-F5344CB8AC3E}">
        <p14:creationId xmlns:p14="http://schemas.microsoft.com/office/powerpoint/2010/main" val="1053042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_Blank">
    <p:bg bwMode="grayWhite">
      <p:bgPr>
        <a:solidFill>
          <a:schemeClr val="bg1"/>
        </a:solidFill>
        <a:effectLst/>
      </p:bgPr>
    </p:bg>
    <p:spTree>
      <p:nvGrpSpPr>
        <p:cNvPr id="1" name=""/>
        <p:cNvGrpSpPr/>
        <p:nvPr/>
      </p:nvGrpSpPr>
      <p:grpSpPr>
        <a:xfrm>
          <a:off x="0" y="0"/>
          <a:ext cx="0" cy="0"/>
          <a:chOff x="0" y="0"/>
          <a:chExt cx="0" cy="0"/>
        </a:xfrm>
      </p:grpSpPr>
      <p:cxnSp>
        <p:nvCxnSpPr>
          <p:cNvPr id="2" name="Straight Connector 9"/>
          <p:cNvCxnSpPr/>
          <p:nvPr/>
        </p:nvCxnSpPr>
        <p:spPr bwMode="auto">
          <a:xfrm rot="16200000" flipH="1">
            <a:off x="1803400" y="2895600"/>
            <a:ext cx="1676400" cy="1219200"/>
          </a:xfrm>
          <a:prstGeom prst="line">
            <a:avLst/>
          </a:prstGeom>
          <a:gradFill rotWithShape="1">
            <a:gsLst>
              <a:gs pos="0">
                <a:schemeClr val="accent1"/>
              </a:gs>
              <a:gs pos="50000">
                <a:schemeClr val="accent1">
                  <a:gamma/>
                  <a:tint val="20000"/>
                  <a:invGamma/>
                </a:schemeClr>
              </a:gs>
              <a:gs pos="100000">
                <a:schemeClr val="accent1"/>
              </a:gs>
            </a:gsLst>
            <a:lin ang="5400000" scaled="1"/>
          </a:gradFill>
          <a:ln w="9525" cap="flat" cmpd="sng" algn="ctr">
            <a:noFill/>
            <a:prstDash val="solid"/>
            <a:round/>
            <a:headEnd type="none" w="med" len="med"/>
            <a:tailEnd type="none" w="med" len="med"/>
          </a:ln>
          <a:effectLst/>
        </p:spPr>
      </p:cxnSp>
      <p:cxnSp>
        <p:nvCxnSpPr>
          <p:cNvPr id="3" name="Straight Connector 12"/>
          <p:cNvCxnSpPr/>
          <p:nvPr/>
        </p:nvCxnSpPr>
        <p:spPr bwMode="auto">
          <a:xfrm rot="5400000" flipH="1" flipV="1">
            <a:off x="1308100" y="4914900"/>
            <a:ext cx="2667000" cy="1219200"/>
          </a:xfrm>
          <a:prstGeom prst="line">
            <a:avLst/>
          </a:prstGeom>
          <a:gradFill rotWithShape="1">
            <a:gsLst>
              <a:gs pos="0">
                <a:schemeClr val="accent1"/>
              </a:gs>
              <a:gs pos="50000">
                <a:schemeClr val="accent1">
                  <a:gamma/>
                  <a:tint val="20000"/>
                  <a:invGamma/>
                </a:schemeClr>
              </a:gs>
              <a:gs pos="100000">
                <a:schemeClr val="accent1"/>
              </a:gs>
            </a:gsLst>
            <a:lin ang="5400000" scaled="1"/>
          </a:gradFill>
          <a:ln w="9525" cap="flat" cmpd="sng" algn="ctr">
            <a:noFill/>
            <a:prstDash val="solid"/>
            <a:round/>
            <a:headEnd type="none" w="med" len="med"/>
            <a:tailEnd type="none" w="med" len="med"/>
          </a:ln>
          <a:effectLst/>
        </p:spPr>
      </p:cxnSp>
      <p:sp>
        <p:nvSpPr>
          <p:cNvPr id="4" name="Rectangle 13"/>
          <p:cNvSpPr>
            <a:spLocks noChangeArrowheads="1"/>
          </p:cNvSpPr>
          <p:nvPr userDrawn="1"/>
        </p:nvSpPr>
        <p:spPr bwMode="auto">
          <a:xfrm>
            <a:off x="11293456" y="6584951"/>
            <a:ext cx="463588" cy="246221"/>
          </a:xfrm>
          <a:prstGeom prst="rect">
            <a:avLst/>
          </a:prstGeom>
          <a:noFill/>
          <a:ln w="38100">
            <a:noFill/>
            <a:miter lim="800000"/>
            <a:headEnd/>
            <a:tailEnd/>
          </a:ln>
          <a:effectLst/>
        </p:spPr>
        <p:txBody>
          <a:bodyPr wrap="none">
            <a:spAutoFit/>
          </a:bodyPr>
          <a:lstStyle>
            <a:lvl1pPr>
              <a:defRPr sz="2000">
                <a:solidFill>
                  <a:schemeClr val="tx1"/>
                </a:solidFill>
                <a:latin typeface="Arial" panose="020B0604020202020204" pitchFamily="34" charset="0"/>
                <a:cs typeface="Arial" panose="020B0604020202020204" pitchFamily="34" charset="0"/>
              </a:defRPr>
            </a:lvl1pPr>
            <a:lvl2pPr marL="742950" indent="-285750">
              <a:defRPr sz="2000">
                <a:solidFill>
                  <a:schemeClr val="tx1"/>
                </a:solidFill>
                <a:latin typeface="Arial" panose="020B0604020202020204" pitchFamily="34" charset="0"/>
                <a:cs typeface="Arial" panose="020B0604020202020204" pitchFamily="34" charset="0"/>
              </a:defRPr>
            </a:lvl2pPr>
            <a:lvl3pPr marL="1143000" indent="-228600">
              <a:defRPr sz="2000">
                <a:solidFill>
                  <a:schemeClr val="tx1"/>
                </a:solidFill>
                <a:latin typeface="Arial" panose="020B0604020202020204" pitchFamily="34" charset="0"/>
                <a:cs typeface="Arial" panose="020B0604020202020204" pitchFamily="34" charset="0"/>
              </a:defRPr>
            </a:lvl3pPr>
            <a:lvl4pPr marL="1600200" indent="-228600">
              <a:defRPr sz="2000">
                <a:solidFill>
                  <a:schemeClr val="tx1"/>
                </a:solidFill>
                <a:latin typeface="Arial" panose="020B0604020202020204" pitchFamily="34" charset="0"/>
                <a:cs typeface="Arial" panose="020B0604020202020204" pitchFamily="34" charset="0"/>
              </a:defRPr>
            </a:lvl4pPr>
            <a:lvl5pPr marL="2057400" indent="-228600">
              <a:defRPr sz="2000">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sz="2000">
                <a:solidFill>
                  <a:schemeClr val="tx1"/>
                </a:solidFill>
                <a:latin typeface="Arial" panose="020B0604020202020204" pitchFamily="34" charset="0"/>
                <a:cs typeface="Arial" panose="020B0604020202020204" pitchFamily="34" charset="0"/>
              </a:defRPr>
            </a:lvl9pPr>
          </a:lstStyle>
          <a:p>
            <a:pPr algn="ctr" eaLnBrk="1" hangingPunct="1">
              <a:defRPr/>
            </a:pPr>
            <a:r>
              <a:rPr lang="en-US" sz="1000" b="1" smtClean="0">
                <a:latin typeface="Times New Roman" panose="02020603050405020304" pitchFamily="18" charset="0"/>
              </a:rPr>
              <a:t>1–</a:t>
            </a:r>
            <a:fld id="{9AD747B7-A998-40C1-B8EB-AE7746AC4566}" type="slidenum">
              <a:rPr lang="en-US" sz="1000" b="1" smtClean="0">
                <a:latin typeface="Times New Roman" panose="02020603050405020304" pitchFamily="18" charset="0"/>
              </a:rPr>
              <a:pPr algn="ctr" eaLnBrk="1" hangingPunct="1">
                <a:defRPr/>
              </a:pPr>
              <a:t>‹#›</a:t>
            </a:fld>
            <a:endParaRPr lang="en-US" sz="1000" b="1" smtClean="0">
              <a:latin typeface="Times New Roman" panose="02020603050405020304" pitchFamily="18" charset="0"/>
            </a:endParaRPr>
          </a:p>
        </p:txBody>
      </p:sp>
    </p:spTree>
    <p:extLst>
      <p:ext uri="{BB962C8B-B14F-4D97-AF65-F5344CB8AC3E}">
        <p14:creationId xmlns:p14="http://schemas.microsoft.com/office/powerpoint/2010/main" val="2309147989"/>
      </p:ext>
    </p:extLst>
  </p:cSld>
  <p:clrMapOvr>
    <a:masterClrMapping/>
  </p:clrMapOvr>
  <p:transition spd="slow">
    <p:cut thruBlk="1"/>
  </p:transition>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Freeform 4"/>
          <p:cNvSpPr>
            <a:spLocks/>
          </p:cNvSpPr>
          <p:nvPr/>
        </p:nvSpPr>
        <p:spPr bwMode="auto">
          <a:xfrm>
            <a:off x="381000" y="2803525"/>
            <a:ext cx="2117" cy="3035300"/>
          </a:xfrm>
          <a:custGeom>
            <a:avLst/>
            <a:gdLst>
              <a:gd name="T0" fmla="*/ 0 h 1912"/>
              <a:gd name="T1" fmla="*/ 6 h 1912"/>
              <a:gd name="T2" fmla="*/ 6 h 1912"/>
              <a:gd name="T3" fmla="*/ 60 h 1912"/>
              <a:gd name="T4" fmla="*/ 1912 h 1912"/>
              <a:gd name="T5" fmla="*/ 1912 h 1912"/>
              <a:gd name="T6" fmla="*/ 0 h 1912"/>
              <a:gd name="T7" fmla="*/ 0 h 1912"/>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912">
                <a:moveTo>
                  <a:pt x="0" y="0"/>
                </a:moveTo>
                <a:lnTo>
                  <a:pt x="0" y="6"/>
                </a:lnTo>
                <a:lnTo>
                  <a:pt x="0" y="6"/>
                </a:lnTo>
                <a:lnTo>
                  <a:pt x="0" y="60"/>
                </a:lnTo>
                <a:lnTo>
                  <a:pt x="0" y="1912"/>
                </a:lnTo>
                <a:lnTo>
                  <a:pt x="0" y="1912"/>
                </a:lnTo>
                <a:lnTo>
                  <a:pt x="0" y="0"/>
                </a:lnTo>
                <a:lnTo>
                  <a:pt x="0" y="0"/>
                </a:lnTo>
                <a:close/>
              </a:path>
            </a:pathLst>
          </a:custGeom>
          <a:solidFill>
            <a:srgbClr val="6BBA27"/>
          </a:solidFill>
          <a:ln w="9525">
            <a:noFill/>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endParaRPr>
          </a:p>
        </p:txBody>
      </p:sp>
      <p:sp>
        <p:nvSpPr>
          <p:cNvPr id="35842" name="Rectangle 2"/>
          <p:cNvSpPr>
            <a:spLocks noGrp="1" noChangeArrowheads="1"/>
          </p:cNvSpPr>
          <p:nvPr>
            <p:ph type="ctrTitle" sz="quarter"/>
          </p:nvPr>
        </p:nvSpPr>
        <p:spPr>
          <a:xfrm>
            <a:off x="914400" y="1997078"/>
            <a:ext cx="10363200" cy="1431925"/>
          </a:xfrm>
        </p:spPr>
        <p:txBody>
          <a:bodyPr anchor="b" anchorCtr="1"/>
          <a:lstStyle>
            <a:lvl1pPr algn="ctr">
              <a:defRPr/>
            </a:lvl1pPr>
          </a:lstStyle>
          <a:p>
            <a:r>
              <a:rPr lang="de-DE"/>
              <a:t>Titelmasterformat durch Klicken bearbeiten</a:t>
            </a:r>
          </a:p>
        </p:txBody>
      </p:sp>
      <p:sp>
        <p:nvSpPr>
          <p:cNvPr id="35843" name="Rectangle 3"/>
          <p:cNvSpPr>
            <a:spLocks noGrp="1" noChangeArrowheads="1"/>
          </p:cNvSpPr>
          <p:nvPr>
            <p:ph type="subTitle" sz="quarter" idx="1"/>
          </p:nvPr>
        </p:nvSpPr>
        <p:spPr>
          <a:xfrm>
            <a:off x="1828800" y="3886200"/>
            <a:ext cx="8534400" cy="1752600"/>
          </a:xfrm>
        </p:spPr>
        <p:txBody>
          <a:bodyPr/>
          <a:lstStyle>
            <a:lvl1pPr marL="0" indent="0" algn="ctr">
              <a:buFontTx/>
              <a:buNone/>
              <a:defRPr/>
            </a:lvl1pPr>
          </a:lstStyle>
          <a:p>
            <a:r>
              <a:rPr lang="de-DE"/>
              <a:t>Formatvorlage des Untertitelmasters durch Klicken bearbeiten</a:t>
            </a:r>
          </a:p>
        </p:txBody>
      </p:sp>
      <p:sp>
        <p:nvSpPr>
          <p:cNvPr id="5" name="Rectangle 5"/>
          <p:cNvSpPr>
            <a:spLocks noGrp="1" noChangeArrowheads="1"/>
          </p:cNvSpPr>
          <p:nvPr>
            <p:ph type="ftr" sz="quarter" idx="10"/>
          </p:nvPr>
        </p:nvSpPr>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1"/>
          </p:nvPr>
        </p:nvSpPr>
        <p:spPr/>
        <p:txBody>
          <a:bodyPr/>
          <a:lstStyle>
            <a:lvl1pPr>
              <a:defRPr/>
            </a:lvl1pPr>
          </a:lstStyle>
          <a:p>
            <a:pPr fontAlgn="base">
              <a:spcBef>
                <a:spcPct val="0"/>
              </a:spcBef>
              <a:spcAft>
                <a:spcPct val="0"/>
              </a:spcAft>
            </a:pPr>
            <a:fld id="{301C6A88-5F37-4B61-8FDF-3058F6541FA7}"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
        <p:nvSpPr>
          <p:cNvPr id="7" name="Rectangle 7"/>
          <p:cNvSpPr>
            <a:spLocks noGrp="1" noChangeArrowheads="1"/>
          </p:cNvSpPr>
          <p:nvPr>
            <p:ph type="dt" sz="quarter" idx="12"/>
          </p:nvPr>
        </p:nvSpPr>
        <p:spPr/>
        <p:txBody>
          <a:bodyPr/>
          <a:lstStyle>
            <a:lvl1pPr>
              <a:defRPr/>
            </a:lvl1pPr>
          </a:lstStyle>
          <a:p>
            <a:pPr fontAlgn="base">
              <a:spcBef>
                <a:spcPct val="0"/>
              </a:spcBef>
              <a:spcAft>
                <a:spcPct val="0"/>
              </a:spcAft>
              <a:defRPr/>
            </a:pPr>
            <a:endParaRPr lang="de-DE">
              <a:solidFill>
                <a:srgbClr val="FFFFFF"/>
              </a:solidFill>
            </a:endParaRPr>
          </a:p>
        </p:txBody>
      </p:sp>
    </p:spTree>
    <p:extLst>
      <p:ext uri="{BB962C8B-B14F-4D97-AF65-F5344CB8AC3E}">
        <p14:creationId xmlns:p14="http://schemas.microsoft.com/office/powerpoint/2010/main" val="13763796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CF01D74F-C915-45BA-87E4-1DEA7B501F72}"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94795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A7635EF0-6457-42DE-9ED1-8CDC364A28C5}"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4904950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905000"/>
            <a:ext cx="53848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0657D93F-6032-45B5-B88F-BE371DF0CAF6}"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6982635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8"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9"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B75E16D2-B390-47F4-ABD8-3050A3795289}"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603414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10"/>
          </p:nvPr>
        </p:nvSpPr>
        <p:spPr/>
        <p:txBody>
          <a:bodyPr/>
          <a:lstStyle/>
          <a:p>
            <a:fld id="{335B8BF6-9B47-44E4-8CCB-A7C995C6B993}" type="datetimeFigureOut">
              <a:rPr lang="en-ZA" smtClean="0"/>
              <a:t>2016/02/19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3642248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4"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B19415B9-508C-4413-A2BD-07CD0F995645}"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8584130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3"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4"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4431A789-5DC0-474B-A766-D9E37B800851}"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9794727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5"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2A6B5517-2AB7-4169-8491-7498CB50A361}"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4264064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7"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629346EF-43DD-4F96-AF66-BFA8A8ECD7C6}"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6464048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AF9361B3-FECC-4D39-84C5-FA4DE8110909}"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16756189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92100"/>
            <a:ext cx="2743200" cy="57277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92100"/>
            <a:ext cx="8026400" cy="57277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5" name="Rectangle 5"/>
          <p:cNvSpPr>
            <a:spLocks noGrp="1" noChangeArrowheads="1"/>
          </p:cNvSpPr>
          <p:nvPr>
            <p:ph type="ftr" sz="quarter" idx="11"/>
          </p:nvPr>
        </p:nvSpPr>
        <p:spPr>
          <a:ln/>
        </p:spPr>
        <p:txBody>
          <a:bodyPr/>
          <a:lstStyle>
            <a:lvl1pPr>
              <a:defRPr/>
            </a:lvl1pPr>
          </a:lstStyle>
          <a:p>
            <a:pPr fontAlgn="base">
              <a:spcBef>
                <a:spcPct val="0"/>
              </a:spcBef>
              <a:spcAft>
                <a:spcPct val="0"/>
              </a:spcAft>
              <a:defRPr/>
            </a:pPr>
            <a:endParaRPr lang="de-DE">
              <a:solidFill>
                <a:srgbClr val="FFFFFF"/>
              </a:solidFill>
            </a:endParaRPr>
          </a:p>
        </p:txBody>
      </p:sp>
      <p:sp>
        <p:nvSpPr>
          <p:cNvPr id="6" name="Rectangle 6"/>
          <p:cNvSpPr>
            <a:spLocks noGrp="1" noChangeArrowheads="1"/>
          </p:cNvSpPr>
          <p:nvPr>
            <p:ph type="sldNum" sz="quarter" idx="12"/>
          </p:nvPr>
        </p:nvSpPr>
        <p:spPr>
          <a:ln/>
        </p:spPr>
        <p:txBody>
          <a:bodyPr/>
          <a:lstStyle>
            <a:lvl1pPr>
              <a:defRPr/>
            </a:lvl1pPr>
          </a:lstStyle>
          <a:p>
            <a:pPr fontAlgn="base">
              <a:spcBef>
                <a:spcPct val="0"/>
              </a:spcBef>
              <a:spcAft>
                <a:spcPct val="0"/>
              </a:spcAft>
            </a:pPr>
            <a:fld id="{028B1226-E945-4559-BF27-8FDBF3209083}"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39386169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228602" y="179388"/>
            <a:ext cx="11739033" cy="1338262"/>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609600" y="1600203"/>
            <a:ext cx="10972800" cy="4525963"/>
          </a:xfrm>
          <a:prstGeom prst="rect">
            <a:avLst/>
          </a:prstGeom>
        </p:spPr>
        <p:txBody>
          <a:bodyPr/>
          <a:lstStyle/>
          <a:p>
            <a:pPr lvl="0"/>
            <a:endParaRPr lang="en-US" noProof="0" smtClean="0"/>
          </a:p>
        </p:txBody>
      </p:sp>
    </p:spTree>
    <p:extLst>
      <p:ext uri="{BB962C8B-B14F-4D97-AF65-F5344CB8AC3E}">
        <p14:creationId xmlns:p14="http://schemas.microsoft.com/office/powerpoint/2010/main" val="2648714515"/>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8284" y="53975"/>
            <a:ext cx="11394016"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897467" y="992188"/>
            <a:ext cx="10769600" cy="5251450"/>
          </a:xfrm>
        </p:spPr>
        <p:txBody>
          <a:bodyPr/>
          <a:lstStyle/>
          <a:p>
            <a:pPr lvl="0"/>
            <a:endParaRPr lang="en-US" noProof="0" smtClean="0"/>
          </a:p>
        </p:txBody>
      </p:sp>
    </p:spTree>
    <p:extLst>
      <p:ext uri="{BB962C8B-B14F-4D97-AF65-F5344CB8AC3E}">
        <p14:creationId xmlns:p14="http://schemas.microsoft.com/office/powerpoint/2010/main" val="3526561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5B8BF6-9B47-44E4-8CCB-A7C995C6B993}" type="datetimeFigureOut">
              <a:rPr lang="en-ZA" smtClean="0"/>
              <a:t>2016/02/19</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891116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Date Placeholder 4"/>
          <p:cNvSpPr>
            <a:spLocks noGrp="1"/>
          </p:cNvSpPr>
          <p:nvPr>
            <p:ph type="dt" sz="half" idx="10"/>
          </p:nvPr>
        </p:nvSpPr>
        <p:spPr/>
        <p:txBody>
          <a:bodyPr/>
          <a:lstStyle/>
          <a:p>
            <a:fld id="{335B8BF6-9B47-44E4-8CCB-A7C995C6B993}" type="datetimeFigureOut">
              <a:rPr lang="en-ZA" smtClean="0"/>
              <a:t>2016/02/19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4114919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7" name="Date Placeholder 6"/>
          <p:cNvSpPr>
            <a:spLocks noGrp="1"/>
          </p:cNvSpPr>
          <p:nvPr>
            <p:ph type="dt" sz="half" idx="10"/>
          </p:nvPr>
        </p:nvSpPr>
        <p:spPr/>
        <p:txBody>
          <a:bodyPr/>
          <a:lstStyle/>
          <a:p>
            <a:fld id="{335B8BF6-9B47-44E4-8CCB-A7C995C6B993}" type="datetimeFigureOut">
              <a:rPr lang="en-ZA" smtClean="0"/>
              <a:t>2016/02/19</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37448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ZA"/>
          </a:p>
        </p:txBody>
      </p:sp>
      <p:sp>
        <p:nvSpPr>
          <p:cNvPr id="3" name="Date Placeholder 2"/>
          <p:cNvSpPr>
            <a:spLocks noGrp="1"/>
          </p:cNvSpPr>
          <p:nvPr>
            <p:ph type="dt" sz="half" idx="10"/>
          </p:nvPr>
        </p:nvSpPr>
        <p:spPr/>
        <p:txBody>
          <a:bodyPr/>
          <a:lstStyle/>
          <a:p>
            <a:fld id="{335B8BF6-9B47-44E4-8CCB-A7C995C6B993}" type="datetimeFigureOut">
              <a:rPr lang="en-ZA" smtClean="0"/>
              <a:t>2016/02/19</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269297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5B8BF6-9B47-44E4-8CCB-A7C995C6B993}" type="datetimeFigureOut">
              <a:rPr lang="en-ZA" smtClean="0"/>
              <a:t>2016/02/19</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4157622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5B8BF6-9B47-44E4-8CCB-A7C995C6B993}" type="datetimeFigureOut">
              <a:rPr lang="en-ZA" smtClean="0"/>
              <a:t>2016/02/19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811069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5B8BF6-9B47-44E4-8CCB-A7C995C6B993}" type="datetimeFigureOut">
              <a:rPr lang="en-ZA" smtClean="0"/>
              <a:t>2016/02/19</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15EEA8D1-8A51-4ED4-B84A-806CFF0DE0A8}" type="slidenum">
              <a:rPr lang="en-ZA" smtClean="0"/>
              <a:t>‹#›</a:t>
            </a:fld>
            <a:endParaRPr lang="en-ZA"/>
          </a:p>
        </p:txBody>
      </p:sp>
    </p:spTree>
    <p:extLst>
      <p:ext uri="{BB962C8B-B14F-4D97-AF65-F5344CB8AC3E}">
        <p14:creationId xmlns:p14="http://schemas.microsoft.com/office/powerpoint/2010/main" val="11178971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image" Target="../media/image1.jpeg"/><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B8BF6-9B47-44E4-8CCB-A7C995C6B993}" type="datetimeFigureOut">
              <a:rPr lang="en-ZA" smtClean="0"/>
              <a:t>2016/02/19</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EA8D1-8A51-4ED4-B84A-806CFF0DE0A8}" type="slidenum">
              <a:rPr lang="en-ZA" smtClean="0"/>
              <a:t>‹#›</a:t>
            </a:fld>
            <a:endParaRPr lang="en-ZA"/>
          </a:p>
        </p:txBody>
      </p:sp>
    </p:spTree>
    <p:extLst>
      <p:ext uri="{BB962C8B-B14F-4D97-AF65-F5344CB8AC3E}">
        <p14:creationId xmlns:p14="http://schemas.microsoft.com/office/powerpoint/2010/main" val="197202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76" r:id="rId13"/>
    <p:sldLayoutId id="214748367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duotone>
              <a:schemeClr val="bg1"/>
              <a:srgbClr val="FFFFFF"/>
            </a:duotone>
          </a:blip>
          <a:srcRect/>
          <a:stretch>
            <a:fillRect/>
          </a:stretch>
        </a:blipFill>
        <a:effectLst/>
      </p:bgPr>
    </p:bg>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bwMode="auto">
          <a:xfrm>
            <a:off x="609600" y="292100"/>
            <a:ext cx="10972800" cy="13843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de-DE" smtClean="0"/>
              <a:t>Titelmasterformat durch Klicken bearbeiten</a:t>
            </a:r>
          </a:p>
        </p:txBody>
      </p:sp>
      <p:sp>
        <p:nvSpPr>
          <p:cNvPr id="34819" name="Rectangle 3"/>
          <p:cNvSpPr>
            <a:spLocks noGrp="1" noChangeArrowheads="1"/>
          </p:cNvSpPr>
          <p:nvPr>
            <p:ph type="body" idx="1"/>
          </p:nvPr>
        </p:nvSpPr>
        <p:spPr bwMode="auto">
          <a:xfrm>
            <a:off x="609600" y="1905000"/>
            <a:ext cx="109728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
        <p:nvSpPr>
          <p:cNvPr id="34820"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effectLst>
                  <a:outerShdw blurRad="38100" dist="38100" dir="2700000" algn="tl">
                    <a:srgbClr val="000000"/>
                  </a:outerShdw>
                </a:effectLst>
                <a:latin typeface="Arial" pitchFamily="34" charset="0"/>
              </a:defRPr>
            </a:lvl1pPr>
          </a:lstStyle>
          <a:p>
            <a:pPr fontAlgn="base">
              <a:spcBef>
                <a:spcPct val="0"/>
              </a:spcBef>
              <a:spcAft>
                <a:spcPct val="0"/>
              </a:spcAft>
              <a:defRPr/>
            </a:pPr>
            <a:endParaRPr lang="de-DE">
              <a:solidFill>
                <a:srgbClr val="FFFFFF"/>
              </a:solidFill>
            </a:endParaRPr>
          </a:p>
        </p:txBody>
      </p:sp>
      <p:sp>
        <p:nvSpPr>
          <p:cNvPr id="34821"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effectLst>
                  <a:outerShdw blurRad="38100" dist="38100" dir="2700000" algn="tl">
                    <a:srgbClr val="000000"/>
                  </a:outerShdw>
                </a:effectLst>
                <a:latin typeface="Arial" pitchFamily="34" charset="0"/>
              </a:defRPr>
            </a:lvl1pPr>
          </a:lstStyle>
          <a:p>
            <a:pPr fontAlgn="base">
              <a:spcBef>
                <a:spcPct val="0"/>
              </a:spcBef>
              <a:spcAft>
                <a:spcPct val="0"/>
              </a:spcAft>
              <a:defRPr/>
            </a:pPr>
            <a:endParaRPr lang="de-DE">
              <a:solidFill>
                <a:srgbClr val="FFFFFF"/>
              </a:solidFill>
            </a:endParaRPr>
          </a:p>
        </p:txBody>
      </p:sp>
      <p:sp>
        <p:nvSpPr>
          <p:cNvPr id="34822"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effectLst>
                  <a:outerShdw blurRad="38100" dist="38100" dir="2700000" algn="tl">
                    <a:srgbClr val="000000"/>
                  </a:outerShdw>
                </a:effectLst>
              </a:defRPr>
            </a:lvl1pPr>
          </a:lstStyle>
          <a:p>
            <a:pPr fontAlgn="base">
              <a:spcBef>
                <a:spcPct val="0"/>
              </a:spcBef>
              <a:spcAft>
                <a:spcPct val="0"/>
              </a:spcAft>
            </a:pPr>
            <a:fld id="{581E484B-A06B-4921-A49D-92CB52C65128}" type="slidenum">
              <a:rPr lang="de-DE" altLang="en-US" smtClean="0">
                <a:solidFill>
                  <a:srgbClr val="FFFFFF"/>
                </a:solidFill>
                <a:latin typeface="Arial" panose="020B0604020202020204" pitchFamily="34" charset="0"/>
              </a:rPr>
              <a:pPr fontAlgn="base">
                <a:spcBef>
                  <a:spcPct val="0"/>
                </a:spcBef>
                <a:spcAft>
                  <a:spcPct val="0"/>
                </a:spcAft>
              </a:pPr>
              <a:t>‹#›</a:t>
            </a:fld>
            <a:endParaRPr lang="de-DE" altLang="en-US">
              <a:solidFill>
                <a:srgbClr val="FFFFFF"/>
              </a:solidFill>
              <a:latin typeface="Arial" panose="020B0604020202020204" pitchFamily="34" charset="0"/>
            </a:endParaRPr>
          </a:p>
        </p:txBody>
      </p:sp>
    </p:spTree>
    <p:extLst>
      <p:ext uri="{BB962C8B-B14F-4D97-AF65-F5344CB8AC3E}">
        <p14:creationId xmlns:p14="http://schemas.microsoft.com/office/powerpoint/2010/main" val="2539233809"/>
      </p:ext>
    </p:extLst>
  </p:cSld>
  <p:clrMap bg1="dk2" tx1="lt1" bg2="dk1"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2pPr>
      <a:lvl3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3pPr>
      <a:lvl4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4pPr>
      <a:lvl5pPr algn="l" rtl="0" eaLnBrk="0" fontAlgn="base" hangingPunct="0">
        <a:spcBef>
          <a:spcPct val="0"/>
        </a:spcBef>
        <a:spcAft>
          <a:spcPct val="0"/>
        </a:spcAft>
        <a:defRPr sz="4400">
          <a:solidFill>
            <a:schemeClr val="tx2"/>
          </a:solidFill>
          <a:effectLst>
            <a:outerShdw blurRad="38100" dist="38100" dir="2700000" algn="tl">
              <a:srgbClr val="000000"/>
            </a:outerShdw>
          </a:effectLst>
          <a:latin typeface="Tahoma" pitchFamily="34" charset="0"/>
        </a:defRPr>
      </a:lvl5pPr>
      <a:lvl6pPr marL="4572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6pPr>
      <a:lvl7pPr marL="9144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7pPr>
      <a:lvl8pPr marL="13716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8pPr>
      <a:lvl9pPr marL="1828800" algn="l" rtl="0" fontAlgn="base">
        <a:spcBef>
          <a:spcPct val="0"/>
        </a:spcBef>
        <a:spcAft>
          <a:spcPct val="0"/>
        </a:spcAft>
        <a:defRPr sz="4400">
          <a:solidFill>
            <a:schemeClr val="tx2"/>
          </a:solidFill>
          <a:effectLst>
            <a:outerShdw blurRad="38100" dist="38100" dir="2700000" algn="tl">
              <a:srgbClr val="000000"/>
            </a:outerShdw>
          </a:effectLst>
          <a:latin typeface="Tahoma" pitchFamily="34" charset="0"/>
        </a:defRPr>
      </a:lvl9pPr>
    </p:titleStyle>
    <p:bodyStyle>
      <a:lvl1pPr marL="342900" indent="-342900" algn="l" rtl="0" eaLnBrk="0" fontAlgn="base" hangingPunct="0">
        <a:spcBef>
          <a:spcPct val="20000"/>
        </a:spcBef>
        <a:spcAft>
          <a:spcPct val="0"/>
        </a:spcAft>
        <a:buClr>
          <a:schemeClr val="hlink"/>
        </a:buClr>
        <a:buSzPct val="120000"/>
        <a:buChar char="•"/>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Font typeface="Tahoma" panose="020B0604030504040204" pitchFamily="34" charset="0"/>
        <a:buChar char="–"/>
        <a:defRPr sz="2800">
          <a:solidFill>
            <a:schemeClr val="tx1"/>
          </a:solidFill>
          <a:effectLst>
            <a:outerShdw blurRad="38100" dist="38100" dir="2700000" algn="tl">
              <a:srgbClr val="000000"/>
            </a:outerShdw>
          </a:effectLst>
          <a:latin typeface="+mn-lt"/>
        </a:defRPr>
      </a:lvl2pPr>
      <a:lvl3pPr marL="1143000" indent="-228600" algn="l" rtl="0" eaLnBrk="0" fontAlgn="base" hangingPunct="0">
        <a:spcBef>
          <a:spcPct val="20000"/>
        </a:spcBef>
        <a:spcAft>
          <a:spcPct val="0"/>
        </a:spcAft>
        <a:buClr>
          <a:schemeClr val="hlink"/>
        </a:buClr>
        <a:buSzPct val="120000"/>
        <a:buChar char="•"/>
        <a:defRPr sz="2400">
          <a:solidFill>
            <a:schemeClr val="tx1"/>
          </a:solidFill>
          <a:effectLst>
            <a:outerShdw blurRad="38100" dist="38100" dir="2700000" algn="tl">
              <a:srgbClr val="000000"/>
            </a:outerShdw>
          </a:effectLst>
          <a:latin typeface="+mn-lt"/>
        </a:defRPr>
      </a:lvl3pPr>
      <a:lvl4pPr marL="1600200" indent="-228600" algn="l" rtl="0" eaLnBrk="0" fontAlgn="base" hangingPunct="0">
        <a:spcBef>
          <a:spcPct val="20000"/>
        </a:spcBef>
        <a:spcAft>
          <a:spcPct val="0"/>
        </a:spcAft>
        <a:buFont typeface="Tahoma" panose="020B0604030504040204" pitchFamily="34" charset="0"/>
        <a:buChar char="–"/>
        <a:defRPr sz="2000">
          <a:solidFill>
            <a:schemeClr val="tx1"/>
          </a:solidFill>
          <a:effectLst>
            <a:outerShdw blurRad="38100" dist="38100" dir="2700000" algn="tl">
              <a:srgbClr val="000000"/>
            </a:outerShdw>
          </a:effectLst>
          <a:latin typeface="+mn-lt"/>
        </a:defRPr>
      </a:lvl4pPr>
      <a:lvl5pPr marL="2057400" indent="-228600" algn="l" rtl="0" eaLnBrk="0" fontAlgn="base" hangingPunct="0">
        <a:spcBef>
          <a:spcPct val="20000"/>
        </a:spcBef>
        <a:spcAft>
          <a:spcPct val="0"/>
        </a:spcAft>
        <a:buClr>
          <a:schemeClr val="hlink"/>
        </a:buClr>
        <a:buSzPct val="80000"/>
        <a:buFont typeface="Wingdings" panose="05000000000000000000" pitchFamily="2" charset="2"/>
        <a:buChar char="v"/>
        <a:defRPr sz="2000">
          <a:solidFill>
            <a:schemeClr val="tx1"/>
          </a:solidFill>
          <a:effectLst>
            <a:outerShdw blurRad="38100" dist="38100" dir="2700000" algn="tl">
              <a:srgbClr val="000000"/>
            </a:outerShdw>
          </a:effectLst>
          <a:latin typeface="+mn-lt"/>
        </a:defRPr>
      </a:lvl5pPr>
      <a:lvl6pPr marL="25146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6pPr>
      <a:lvl7pPr marL="29718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7pPr>
      <a:lvl8pPr marL="34290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8pPr>
      <a:lvl9pPr marL="3886200" indent="-228600" algn="l" rtl="0" fontAlgn="base">
        <a:spcBef>
          <a:spcPct val="20000"/>
        </a:spcBef>
        <a:spcAft>
          <a:spcPct val="0"/>
        </a:spcAft>
        <a:buClr>
          <a:schemeClr val="hlink"/>
        </a:buClr>
        <a:buSzPct val="80000"/>
        <a:buFont typeface="Wingdings" pitchFamily="2" charset="2"/>
        <a:buChar char="v"/>
        <a:defRPr sz="2000">
          <a:solidFill>
            <a:schemeClr val="tx1"/>
          </a:solidFill>
          <a:effectLst>
            <a:outerShdw blurRad="38100" dist="38100" dir="2700000" algn="tl">
              <a:srgbClr val="00000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3.emf"/></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40569" y="618206"/>
            <a:ext cx="9144000" cy="2983832"/>
          </a:xfrm>
        </p:spPr>
        <p:txBody>
          <a:bodyPr>
            <a:normAutofit fontScale="90000"/>
          </a:bodyPr>
          <a:lstStyle/>
          <a:p>
            <a:r>
              <a:rPr lang="en-ZA" dirty="0" smtClean="0"/>
              <a:t/>
            </a:r>
            <a:br>
              <a:rPr lang="en-ZA" dirty="0" smtClean="0"/>
            </a:br>
            <a:r>
              <a:rPr lang="en-ZA" dirty="0" smtClean="0"/>
              <a:t/>
            </a:r>
            <a:br>
              <a:rPr lang="en-ZA" dirty="0" smtClean="0"/>
            </a:br>
            <a:r>
              <a:rPr lang="en-ZA" dirty="0"/>
              <a:t/>
            </a:r>
            <a:br>
              <a:rPr lang="en-ZA" dirty="0"/>
            </a:br>
            <a:r>
              <a:rPr lang="en-ZA" dirty="0" smtClean="0"/>
              <a:t>Strategic and Change Management</a:t>
            </a:r>
            <a:br>
              <a:rPr lang="en-ZA" dirty="0" smtClean="0"/>
            </a:br>
            <a:endParaRPr lang="en-ZA" dirty="0"/>
          </a:p>
        </p:txBody>
      </p:sp>
      <p:sp>
        <p:nvSpPr>
          <p:cNvPr id="3" name="Subtitle 2"/>
          <p:cNvSpPr>
            <a:spLocks noGrp="1"/>
          </p:cNvSpPr>
          <p:nvPr>
            <p:ph type="subTitle" idx="1"/>
          </p:nvPr>
        </p:nvSpPr>
        <p:spPr/>
        <p:txBody>
          <a:bodyPr>
            <a:normAutofit lnSpcReduction="10000"/>
          </a:bodyPr>
          <a:lstStyle/>
          <a:p>
            <a:r>
              <a:rPr lang="en-ZA" dirty="0" smtClean="0"/>
              <a:t>Presented </a:t>
            </a:r>
          </a:p>
          <a:p>
            <a:r>
              <a:rPr lang="en-ZA" dirty="0" smtClean="0"/>
              <a:t>by </a:t>
            </a:r>
          </a:p>
          <a:p>
            <a:r>
              <a:rPr lang="en-ZA" dirty="0" smtClean="0"/>
              <a:t>Dennis Smith - CM(SA)</a:t>
            </a:r>
          </a:p>
          <a:p>
            <a:r>
              <a:rPr lang="en-ZA" dirty="0" smtClean="0"/>
              <a:t>20/02/16</a:t>
            </a:r>
            <a:endParaRPr lang="en-ZA" dirty="0"/>
          </a:p>
        </p:txBody>
      </p:sp>
    </p:spTree>
    <p:extLst>
      <p:ext uri="{BB962C8B-B14F-4D97-AF65-F5344CB8AC3E}">
        <p14:creationId xmlns:p14="http://schemas.microsoft.com/office/powerpoint/2010/main" val="2884652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2" descr="http://www.co2partners.com/blog/wp-content/uploads/2010/12/org_coaching_grap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4105" y="385011"/>
            <a:ext cx="9974179" cy="6023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89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2" name="Picture 4" descr="http://globalriskanalysis.files.wordpress.com/2014/01/strategic-process.png?w=6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5346" y="813968"/>
            <a:ext cx="10166685" cy="4683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227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https://s-media-cache-ak0.pinimg.com/736x/fd/b5/00/fdb5005ef34b98c9ff2bd8aff6aa1c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4559" y="481263"/>
            <a:ext cx="9156977" cy="5510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651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stjerne.biz/wp-content/uploads/2011/11/Strategy-process-1024x747.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609" y="193639"/>
            <a:ext cx="11370833" cy="5849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39010"/>
      </p:ext>
    </p:extLst>
  </p:cSld>
  <p:clrMapOvr>
    <a:masterClrMapping/>
  </p:clrMapOvr>
  <p:transition spd="slow">
    <p:cut thruBlk="1"/>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5-1024.jpg"/>
          <p:cNvPicPr>
            <a:picLocks noGrp="1" noChangeAspect="1"/>
          </p:cNvPicPr>
          <p:nvPr isPhoto="1"/>
        </p:nvPicPr>
        <p:blipFill>
          <a:blip r:embed="rId2">
            <a:lum/>
          </a:blip>
          <a:srcRect l="7500" t="5230" r="7500" b="5205"/>
          <a:stretch>
            <a:fillRect/>
          </a:stretch>
        </p:blipFill>
        <p:spPr>
          <a:xfrm>
            <a:off x="1460500" y="1140310"/>
            <a:ext cx="9207500" cy="4754881"/>
          </a:xfrm>
          <a:prstGeom prst="rect">
            <a:avLst/>
          </a:prstGeom>
          <a:noFill/>
          <a:ln>
            <a:noFill/>
          </a:ln>
        </p:spPr>
      </p:pic>
    </p:spTree>
    <p:extLst>
      <p:ext uri="{BB962C8B-B14F-4D97-AF65-F5344CB8AC3E}">
        <p14:creationId xmlns:p14="http://schemas.microsoft.com/office/powerpoint/2010/main" val="1942360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6-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3711718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7-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5180944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28-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30324980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0-1024.jpg"/>
          <p:cNvPicPr>
            <a:picLocks noGrp="1" noChangeAspect="1"/>
          </p:cNvPicPr>
          <p:nvPr isPhoto="1"/>
        </p:nvPicPr>
        <p:blipFill>
          <a:blip r:embed="rId2">
            <a:lum/>
          </a:blip>
          <a:stretch>
            <a:fillRect/>
          </a:stretch>
        </p:blipFill>
        <p:spPr>
          <a:xfrm>
            <a:off x="197707" y="195265"/>
            <a:ext cx="8241957" cy="597075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6076782" y="195265"/>
            <a:ext cx="5489142" cy="5624767"/>
          </a:xfrm>
          <a:prstGeom prst="rect">
            <a:avLst/>
          </a:prstGeom>
          <a:noFill/>
          <a:ln>
            <a:noFill/>
          </a:ln>
        </p:spPr>
      </p:pic>
      <p:sp>
        <p:nvSpPr>
          <p:cNvPr id="4" name="Right Arrow 3"/>
          <p:cNvSpPr/>
          <p:nvPr/>
        </p:nvSpPr>
        <p:spPr>
          <a:xfrm>
            <a:off x="4840941" y="2086984"/>
            <a:ext cx="3388659" cy="53788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5035480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1-1024.jpg"/>
          <p:cNvPicPr>
            <a:picLocks noGrp="1" noChangeAspect="1"/>
          </p:cNvPicPr>
          <p:nvPr isPhoto="1"/>
        </p:nvPicPr>
        <p:blipFill>
          <a:blip r:embed="rId2">
            <a:lum/>
          </a:blip>
          <a:stretch>
            <a:fillRect/>
          </a:stretch>
        </p:blipFill>
        <p:spPr>
          <a:xfrm>
            <a:off x="6906409" y="269413"/>
            <a:ext cx="4894730" cy="646588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0" y="819209"/>
            <a:ext cx="4744995" cy="4957504"/>
          </a:xfrm>
          <a:prstGeom prst="rect">
            <a:avLst/>
          </a:prstGeom>
          <a:noFill/>
          <a:ln>
            <a:noFill/>
          </a:ln>
        </p:spPr>
      </p:pic>
      <p:sp>
        <p:nvSpPr>
          <p:cNvPr id="4" name="Right Arrow 3"/>
          <p:cNvSpPr/>
          <p:nvPr/>
        </p:nvSpPr>
        <p:spPr>
          <a:xfrm rot="10800000">
            <a:off x="4453666" y="3297961"/>
            <a:ext cx="2710926" cy="697972"/>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33190210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9263" y="591235"/>
            <a:ext cx="6096000" cy="954107"/>
          </a:xfrm>
          <a:prstGeom prst="rect">
            <a:avLst/>
          </a:prstGeom>
        </p:spPr>
        <p:txBody>
          <a:bodyPr>
            <a:spAutoFit/>
          </a:bodyPr>
          <a:lstStyle/>
          <a:p>
            <a:pPr algn="ctr"/>
            <a:r>
              <a:rPr lang="en-ZA" sz="2800" b="1" dirty="0">
                <a:solidFill>
                  <a:srgbClr val="0F243E"/>
                </a:solidFill>
              </a:rPr>
              <a:t>Models of Strategic Decision </a:t>
            </a:r>
            <a:r>
              <a:rPr lang="en-ZA" sz="2800" b="1" dirty="0" smtClean="0">
                <a:solidFill>
                  <a:srgbClr val="0F243E"/>
                </a:solidFill>
              </a:rPr>
              <a:t>Making</a:t>
            </a:r>
            <a:r>
              <a:rPr lang="en-ZA" sz="2800" dirty="0">
                <a:solidFill>
                  <a:srgbClr val="0F243E"/>
                </a:solidFill>
              </a:rPr>
              <a:t/>
            </a:r>
            <a:br>
              <a:rPr lang="en-ZA" sz="2800" dirty="0">
                <a:solidFill>
                  <a:srgbClr val="0F243E"/>
                </a:solidFill>
              </a:rPr>
            </a:br>
            <a:endParaRPr lang="en-ZA" sz="2800" dirty="0"/>
          </a:p>
        </p:txBody>
      </p:sp>
      <p:sp>
        <p:nvSpPr>
          <p:cNvPr id="3" name="Rectangle 2"/>
          <p:cNvSpPr/>
          <p:nvPr/>
        </p:nvSpPr>
        <p:spPr>
          <a:xfrm>
            <a:off x="745958" y="2429458"/>
            <a:ext cx="11289632" cy="923330"/>
          </a:xfrm>
          <a:prstGeom prst="rect">
            <a:avLst/>
          </a:prstGeom>
        </p:spPr>
        <p:txBody>
          <a:bodyPr wrap="square">
            <a:spAutoFit/>
          </a:bodyPr>
          <a:lstStyle/>
          <a:p>
            <a:r>
              <a:rPr lang="en-ZA" b="1" dirty="0">
                <a:solidFill>
                  <a:srgbClr val="000000"/>
                </a:solidFill>
              </a:rPr>
              <a:t>The Rational- Comprehensive Approach</a:t>
            </a:r>
            <a:r>
              <a:rPr lang="en-ZA" dirty="0">
                <a:solidFill>
                  <a:srgbClr val="000000"/>
                </a:solidFill>
              </a:rPr>
              <a:t> The Rational-Comprehensive approach is closest to full, systematic corporate planning. Administrators work through policy alternatives and evaluate them against stated criteria. </a:t>
            </a:r>
            <a:r>
              <a:rPr lang="en-ZA" dirty="0"/>
              <a:t>This is called the ‘Root method</a:t>
            </a:r>
            <a:r>
              <a:rPr lang="en-ZA" dirty="0" smtClean="0"/>
              <a:t>’.</a:t>
            </a:r>
            <a:endParaRPr lang="en-ZA" dirty="0"/>
          </a:p>
        </p:txBody>
      </p:sp>
      <p:sp>
        <p:nvSpPr>
          <p:cNvPr id="4" name="Rectangle 3"/>
          <p:cNvSpPr/>
          <p:nvPr/>
        </p:nvSpPr>
        <p:spPr>
          <a:xfrm>
            <a:off x="745958" y="3352788"/>
            <a:ext cx="8398042" cy="1200329"/>
          </a:xfrm>
          <a:prstGeom prst="rect">
            <a:avLst/>
          </a:prstGeom>
        </p:spPr>
        <p:txBody>
          <a:bodyPr wrap="square">
            <a:spAutoFit/>
          </a:bodyPr>
          <a:lstStyle/>
          <a:p>
            <a:r>
              <a:rPr lang="en-ZA" b="1" dirty="0">
                <a:solidFill>
                  <a:srgbClr val="000000"/>
                </a:solidFill>
              </a:rPr>
              <a:t>The Successive- Limited Comparisons Approach</a:t>
            </a:r>
            <a:r>
              <a:rPr lang="en-ZA" dirty="0">
                <a:solidFill>
                  <a:srgbClr val="000000"/>
                </a:solidFill>
              </a:rPr>
              <a:t> The Successive-Limited Comparisons approach takes the current position and develops strategy in small steps. It does not go right back to assessing objectives and values. This is the ‘Branch method’.</a:t>
            </a:r>
            <a:br>
              <a:rPr lang="en-ZA" dirty="0">
                <a:solidFill>
                  <a:srgbClr val="000000"/>
                </a:solidFill>
              </a:rPr>
            </a:br>
            <a:endParaRPr lang="en-ZA" dirty="0"/>
          </a:p>
        </p:txBody>
      </p:sp>
      <p:sp>
        <p:nvSpPr>
          <p:cNvPr id="5" name="Rectangle 4"/>
          <p:cNvSpPr/>
          <p:nvPr/>
        </p:nvSpPr>
        <p:spPr>
          <a:xfrm>
            <a:off x="745958" y="1783127"/>
            <a:ext cx="6096000" cy="461665"/>
          </a:xfrm>
          <a:prstGeom prst="rect">
            <a:avLst/>
          </a:prstGeom>
        </p:spPr>
        <p:txBody>
          <a:bodyPr>
            <a:spAutoFit/>
          </a:bodyPr>
          <a:lstStyle/>
          <a:p>
            <a:r>
              <a:rPr lang="en-ZA" sz="2400" b="1" dirty="0" smtClean="0">
                <a:solidFill>
                  <a:srgbClr val="000000"/>
                </a:solidFill>
              </a:rPr>
              <a:t>Incremental approaches</a:t>
            </a:r>
            <a:endParaRPr lang="en-ZA" dirty="0"/>
          </a:p>
        </p:txBody>
      </p:sp>
      <p:sp>
        <p:nvSpPr>
          <p:cNvPr id="6" name="Rectangle 5"/>
          <p:cNvSpPr/>
          <p:nvPr/>
        </p:nvSpPr>
        <p:spPr>
          <a:xfrm>
            <a:off x="745957" y="4737783"/>
            <a:ext cx="11177337" cy="923330"/>
          </a:xfrm>
          <a:prstGeom prst="rect">
            <a:avLst/>
          </a:prstGeom>
        </p:spPr>
        <p:txBody>
          <a:bodyPr wrap="square">
            <a:spAutoFit/>
          </a:bodyPr>
          <a:lstStyle/>
          <a:p>
            <a:r>
              <a:rPr lang="en-ZA" b="1" dirty="0">
                <a:solidFill>
                  <a:srgbClr val="000000"/>
                </a:solidFill>
              </a:rPr>
              <a:t>Effective business leaders agree that the context for business has changed - therefore strategic planning sessions require a fresh approach, a new methodology, a process that would lead to better outcomes</a:t>
            </a:r>
            <a:br>
              <a:rPr lang="en-ZA" b="1" dirty="0">
                <a:solidFill>
                  <a:srgbClr val="000000"/>
                </a:solidFill>
              </a:rPr>
            </a:br>
            <a:endParaRPr lang="en-ZA" b="1" dirty="0"/>
          </a:p>
        </p:txBody>
      </p:sp>
    </p:spTree>
    <p:extLst>
      <p:ext uri="{BB962C8B-B14F-4D97-AF65-F5344CB8AC3E}">
        <p14:creationId xmlns:p14="http://schemas.microsoft.com/office/powerpoint/2010/main" val="5562391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2-1024.jpg"/>
          <p:cNvPicPr>
            <a:picLocks noGrp="1" noChangeAspect="1"/>
          </p:cNvPicPr>
          <p:nvPr isPhoto="1"/>
        </p:nvPicPr>
        <p:blipFill>
          <a:blip r:embed="rId2">
            <a:lum/>
          </a:blip>
          <a:stretch>
            <a:fillRect/>
          </a:stretch>
        </p:blipFill>
        <p:spPr>
          <a:xfrm>
            <a:off x="86497" y="195264"/>
            <a:ext cx="7760044" cy="646588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7122337" y="370386"/>
            <a:ext cx="5231027" cy="5451774"/>
          </a:xfrm>
          <a:prstGeom prst="rect">
            <a:avLst/>
          </a:prstGeom>
          <a:noFill/>
          <a:ln>
            <a:noFill/>
          </a:ln>
        </p:spPr>
      </p:pic>
      <p:sp>
        <p:nvSpPr>
          <p:cNvPr id="4" name="Right Arrow 3"/>
          <p:cNvSpPr/>
          <p:nvPr/>
        </p:nvSpPr>
        <p:spPr>
          <a:xfrm rot="1104238">
            <a:off x="4859953" y="3631789"/>
            <a:ext cx="4085323" cy="53788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21421593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3-1024.jpg"/>
          <p:cNvPicPr>
            <a:picLocks noGrp="1" noChangeAspect="1"/>
          </p:cNvPicPr>
          <p:nvPr isPhoto="1"/>
        </p:nvPicPr>
        <p:blipFill>
          <a:blip r:embed="rId2">
            <a:lum/>
          </a:blip>
          <a:stretch>
            <a:fillRect/>
          </a:stretch>
        </p:blipFill>
        <p:spPr>
          <a:xfrm>
            <a:off x="597244" y="392113"/>
            <a:ext cx="5760526" cy="5277167"/>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6997122" y="-135185"/>
            <a:ext cx="4843849" cy="5384917"/>
          </a:xfrm>
          <a:prstGeom prst="rect">
            <a:avLst/>
          </a:prstGeom>
          <a:noFill/>
          <a:ln>
            <a:noFill/>
          </a:ln>
        </p:spPr>
      </p:pic>
      <p:sp>
        <p:nvSpPr>
          <p:cNvPr id="4" name="Right Arrow 3"/>
          <p:cNvSpPr/>
          <p:nvPr/>
        </p:nvSpPr>
        <p:spPr>
          <a:xfrm rot="441141">
            <a:off x="5185185" y="2086985"/>
            <a:ext cx="3270325" cy="408790"/>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907498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4-1024.jpg"/>
          <p:cNvPicPr>
            <a:picLocks noGrp="1" noChangeAspect="1"/>
          </p:cNvPicPr>
          <p:nvPr isPhoto="1"/>
        </p:nvPicPr>
        <p:blipFill>
          <a:blip r:embed="rId2">
            <a:lum/>
          </a:blip>
          <a:stretch>
            <a:fillRect/>
          </a:stretch>
        </p:blipFill>
        <p:spPr>
          <a:xfrm>
            <a:off x="494270" y="207622"/>
            <a:ext cx="6277233" cy="4794684"/>
          </a:xfrm>
          <a:prstGeom prst="rect">
            <a:avLst/>
          </a:prstGeom>
          <a:noFill/>
          <a:ln>
            <a:noFill/>
          </a:ln>
        </p:spPr>
      </p:pic>
      <p:pic>
        <p:nvPicPr>
          <p:cNvPr id="3" name="Picture 2" descr="slide-28-1024.jpg"/>
          <p:cNvPicPr>
            <a:picLocks noGrp="1" noChangeAspect="1"/>
          </p:cNvPicPr>
          <p:nvPr isPhoto="1"/>
        </p:nvPicPr>
        <p:blipFill>
          <a:blip r:embed="rId3">
            <a:lum/>
          </a:blip>
          <a:stretch>
            <a:fillRect/>
          </a:stretch>
        </p:blipFill>
        <p:spPr>
          <a:xfrm>
            <a:off x="7138328" y="807224"/>
            <a:ext cx="4139562" cy="5244843"/>
          </a:xfrm>
          <a:prstGeom prst="rect">
            <a:avLst/>
          </a:prstGeom>
          <a:noFill/>
          <a:ln>
            <a:noFill/>
          </a:ln>
        </p:spPr>
      </p:pic>
      <p:sp>
        <p:nvSpPr>
          <p:cNvPr id="4" name="Right Arrow 3"/>
          <p:cNvSpPr/>
          <p:nvPr/>
        </p:nvSpPr>
        <p:spPr>
          <a:xfrm rot="1339926">
            <a:off x="5106441" y="2331295"/>
            <a:ext cx="4202350" cy="261231"/>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5" name="Picture 4" descr="slide-35-1024.jpg"/>
          <p:cNvPicPr>
            <a:picLocks noGrp="1" noChangeAspect="1"/>
          </p:cNvPicPr>
          <p:nvPr isPhoto="1"/>
        </p:nvPicPr>
        <p:blipFill>
          <a:blip r:embed="rId4">
            <a:lum/>
          </a:blip>
          <a:stretch>
            <a:fillRect/>
          </a:stretch>
        </p:blipFill>
        <p:spPr>
          <a:xfrm>
            <a:off x="878345" y="3599087"/>
            <a:ext cx="5145938" cy="3174624"/>
          </a:xfrm>
          <a:prstGeom prst="rect">
            <a:avLst/>
          </a:prstGeom>
          <a:noFill/>
          <a:ln>
            <a:noFill/>
          </a:ln>
        </p:spPr>
      </p:pic>
      <p:sp>
        <p:nvSpPr>
          <p:cNvPr id="8" name="Right Arrow 7"/>
          <p:cNvSpPr/>
          <p:nvPr/>
        </p:nvSpPr>
        <p:spPr>
          <a:xfrm rot="21101261">
            <a:off x="5093699" y="4270222"/>
            <a:ext cx="4115783" cy="25877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extLst>
      <p:ext uri="{BB962C8B-B14F-4D97-AF65-F5344CB8AC3E}">
        <p14:creationId xmlns:p14="http://schemas.microsoft.com/office/powerpoint/2010/main" val="17499276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6-1024.jpg"/>
          <p:cNvPicPr>
            <a:picLocks noGrp="1" noChangeAspect="1"/>
          </p:cNvPicPr>
          <p:nvPr isPhoto="1"/>
        </p:nvPicPr>
        <p:blipFill>
          <a:blip r:embed="rId2">
            <a:lum/>
          </a:blip>
          <a:srcRect l="7500" t="5230" r="7500" b="5205"/>
          <a:stretch>
            <a:fillRect/>
          </a:stretch>
        </p:blipFill>
        <p:spPr>
          <a:xfrm>
            <a:off x="1578834" y="1441524"/>
            <a:ext cx="9207500" cy="4862456"/>
          </a:xfrm>
          <a:prstGeom prst="rect">
            <a:avLst/>
          </a:prstGeom>
          <a:noFill/>
          <a:ln>
            <a:noFill/>
          </a:ln>
        </p:spPr>
      </p:pic>
    </p:spTree>
    <p:extLst>
      <p:ext uri="{BB962C8B-B14F-4D97-AF65-F5344CB8AC3E}">
        <p14:creationId xmlns:p14="http://schemas.microsoft.com/office/powerpoint/2010/main" val="2041371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8-1024.jpg"/>
          <p:cNvPicPr>
            <a:picLocks noGrp="1" noChangeAspect="1"/>
          </p:cNvPicPr>
          <p:nvPr isPhoto="1"/>
        </p:nvPicPr>
        <p:blipFill>
          <a:blip r:embed="rId2">
            <a:lum/>
          </a:blip>
          <a:stretch>
            <a:fillRect/>
          </a:stretch>
        </p:blipFill>
        <p:spPr>
          <a:xfrm>
            <a:off x="1323189" y="129092"/>
            <a:ext cx="8584604" cy="6101753"/>
          </a:xfrm>
          <a:prstGeom prst="rect">
            <a:avLst/>
          </a:prstGeom>
          <a:noFill/>
          <a:ln>
            <a:noFill/>
          </a:ln>
        </p:spPr>
      </p:pic>
    </p:spTree>
    <p:extLst>
      <p:ext uri="{BB962C8B-B14F-4D97-AF65-F5344CB8AC3E}">
        <p14:creationId xmlns:p14="http://schemas.microsoft.com/office/powerpoint/2010/main" val="9931458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39-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14216254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1170" y="-96819"/>
            <a:ext cx="7684792" cy="6954819"/>
          </a:xfrm>
          <a:prstGeom prst="rect">
            <a:avLst/>
          </a:prstGeom>
        </p:spPr>
      </p:pic>
      <p:pic>
        <p:nvPicPr>
          <p:cNvPr id="3" name="Picture 2"/>
          <p:cNvPicPr>
            <a:picLocks noChangeAspect="1"/>
          </p:cNvPicPr>
          <p:nvPr/>
        </p:nvPicPr>
        <p:blipFill>
          <a:blip r:embed="rId3"/>
          <a:stretch>
            <a:fillRect/>
          </a:stretch>
        </p:blipFill>
        <p:spPr>
          <a:xfrm>
            <a:off x="7272170" y="1338761"/>
            <a:ext cx="5206701" cy="3771900"/>
          </a:xfrm>
          <a:prstGeom prst="rect">
            <a:avLst/>
          </a:prstGeom>
        </p:spPr>
      </p:pic>
      <p:pic>
        <p:nvPicPr>
          <p:cNvPr id="4" name="Picture 3"/>
          <p:cNvPicPr>
            <a:picLocks noChangeAspect="1"/>
          </p:cNvPicPr>
          <p:nvPr/>
        </p:nvPicPr>
        <p:blipFill>
          <a:blip r:embed="rId4"/>
          <a:stretch>
            <a:fillRect/>
          </a:stretch>
        </p:blipFill>
        <p:spPr>
          <a:xfrm>
            <a:off x="7390504" y="181978"/>
            <a:ext cx="4801496" cy="1285875"/>
          </a:xfrm>
          <a:prstGeom prst="rect">
            <a:avLst/>
          </a:prstGeom>
        </p:spPr>
      </p:pic>
    </p:spTree>
    <p:extLst>
      <p:ext uri="{BB962C8B-B14F-4D97-AF65-F5344CB8AC3E}">
        <p14:creationId xmlns:p14="http://schemas.microsoft.com/office/powerpoint/2010/main" val="2003992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1-1024.jpg"/>
          <p:cNvPicPr>
            <a:picLocks noGrp="1" noChangeAspect="1"/>
          </p:cNvPicPr>
          <p:nvPr isPhoto="1"/>
        </p:nvPicPr>
        <p:blipFill>
          <a:blip r:embed="rId2">
            <a:lum/>
          </a:blip>
          <a:srcRect l="9167" t="9944" r="10833"/>
          <a:stretch>
            <a:fillRect/>
          </a:stretch>
        </p:blipFill>
        <p:spPr>
          <a:xfrm>
            <a:off x="1086521" y="228600"/>
            <a:ext cx="10897497" cy="7032812"/>
          </a:xfrm>
          <a:prstGeom prst="rect">
            <a:avLst/>
          </a:prstGeom>
          <a:noFill/>
          <a:ln>
            <a:noFill/>
          </a:ln>
        </p:spPr>
      </p:pic>
    </p:spTree>
    <p:extLst>
      <p:ext uri="{BB962C8B-B14F-4D97-AF65-F5344CB8AC3E}">
        <p14:creationId xmlns:p14="http://schemas.microsoft.com/office/powerpoint/2010/main" val="26846586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s://encrypted-tbn1.gstatic.com/images?q=tbn:ANd9GcTf4FQAtQx11Zoc3LpaN3l6DrA8ce9WB1aBZHnbOTSm3xibyyf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6687" y="473336"/>
            <a:ext cx="6770159" cy="6131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479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802310" y="513536"/>
            <a:ext cx="2324100" cy="457200"/>
          </a:xfrm>
          <a:prstGeom prst="rect">
            <a:avLst/>
          </a:prstGeom>
        </p:spPr>
      </p:pic>
      <p:pic>
        <p:nvPicPr>
          <p:cNvPr id="4" name="Picture 3"/>
          <p:cNvPicPr>
            <a:picLocks noChangeAspect="1"/>
          </p:cNvPicPr>
          <p:nvPr/>
        </p:nvPicPr>
        <p:blipFill>
          <a:blip r:embed="rId3"/>
          <a:stretch>
            <a:fillRect/>
          </a:stretch>
        </p:blipFill>
        <p:spPr>
          <a:xfrm>
            <a:off x="1151021" y="970736"/>
            <a:ext cx="10219812" cy="4730817"/>
          </a:xfrm>
          <a:prstGeom prst="rect">
            <a:avLst/>
          </a:prstGeom>
        </p:spPr>
      </p:pic>
      <p:sp>
        <p:nvSpPr>
          <p:cNvPr id="5" name="Rectangle 4"/>
          <p:cNvSpPr/>
          <p:nvPr/>
        </p:nvSpPr>
        <p:spPr>
          <a:xfrm>
            <a:off x="1151021" y="5934670"/>
            <a:ext cx="9841830" cy="923330"/>
          </a:xfrm>
          <a:prstGeom prst="rect">
            <a:avLst/>
          </a:prstGeom>
        </p:spPr>
        <p:txBody>
          <a:bodyPr wrap="square">
            <a:spAutoFit/>
          </a:bodyPr>
          <a:lstStyle/>
          <a:p>
            <a:r>
              <a:rPr lang="en-ZA" dirty="0">
                <a:solidFill>
                  <a:srgbClr val="000000"/>
                </a:solidFill>
              </a:rPr>
              <a:t>Peter Drucker once said: “The best way to predict the future is to create it”. </a:t>
            </a:r>
            <a:r>
              <a:rPr lang="en-ZA" b="1" dirty="0">
                <a:solidFill>
                  <a:srgbClr val="000000"/>
                </a:solidFill>
              </a:rPr>
              <a:t>Scenarios</a:t>
            </a:r>
            <a:r>
              <a:rPr lang="en-ZA" dirty="0">
                <a:solidFill>
                  <a:srgbClr val="000000"/>
                </a:solidFill>
              </a:rPr>
              <a:t> are a powerful way of moving towards a more desired future,</a:t>
            </a:r>
            <a:br>
              <a:rPr lang="en-ZA" dirty="0">
                <a:solidFill>
                  <a:srgbClr val="000000"/>
                </a:solidFill>
              </a:rPr>
            </a:br>
            <a:endParaRPr lang="en-ZA" dirty="0"/>
          </a:p>
        </p:txBody>
      </p:sp>
    </p:spTree>
    <p:extLst>
      <p:ext uri="{BB962C8B-B14F-4D97-AF65-F5344CB8AC3E}">
        <p14:creationId xmlns:p14="http://schemas.microsoft.com/office/powerpoint/2010/main" val="2685552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55032" y="751344"/>
            <a:ext cx="10154652" cy="4247317"/>
          </a:xfrm>
          <a:prstGeom prst="rect">
            <a:avLst/>
          </a:prstGeom>
        </p:spPr>
        <p:txBody>
          <a:bodyPr wrap="square">
            <a:spAutoFit/>
          </a:bodyPr>
          <a:lstStyle/>
          <a:p>
            <a:r>
              <a:rPr lang="en-ZA" dirty="0">
                <a:solidFill>
                  <a:srgbClr val="000000"/>
                </a:solidFill>
              </a:rPr>
              <a:t>three camps of strategists for the new business environment: </a:t>
            </a:r>
            <a:endParaRPr lang="en-ZA" dirty="0" smtClean="0">
              <a:solidFill>
                <a:srgbClr val="000000"/>
              </a:solidFill>
            </a:endParaRPr>
          </a:p>
          <a:p>
            <a:endParaRPr lang="en-ZA" dirty="0">
              <a:solidFill>
                <a:srgbClr val="000000"/>
              </a:solidFill>
            </a:endParaRPr>
          </a:p>
          <a:p>
            <a:r>
              <a:rPr lang="en-ZA" dirty="0" smtClean="0">
                <a:solidFill>
                  <a:srgbClr val="000000"/>
                </a:solidFill>
              </a:rPr>
              <a:t>Those </a:t>
            </a:r>
            <a:r>
              <a:rPr lang="en-ZA" dirty="0">
                <a:solidFill>
                  <a:srgbClr val="000000"/>
                </a:solidFill>
              </a:rPr>
              <a:t>with an </a:t>
            </a:r>
            <a:r>
              <a:rPr lang="en-ZA" b="1" dirty="0">
                <a:solidFill>
                  <a:srgbClr val="000000"/>
                </a:solidFill>
              </a:rPr>
              <a:t>operational efficiency focus</a:t>
            </a:r>
            <a:r>
              <a:rPr lang="en-ZA" dirty="0">
                <a:solidFill>
                  <a:srgbClr val="000000"/>
                </a:solidFill>
              </a:rPr>
              <a:t>, and who prefer models that would include re-engineering, time-based competition, benchmarking and total quality management (TQM); </a:t>
            </a:r>
            <a:endParaRPr lang="en-ZA" dirty="0" smtClean="0">
              <a:solidFill>
                <a:srgbClr val="000000"/>
              </a:solidFill>
            </a:endParaRPr>
          </a:p>
          <a:p>
            <a:endParaRPr lang="en-ZA" dirty="0">
              <a:solidFill>
                <a:srgbClr val="000000"/>
              </a:solidFill>
            </a:endParaRPr>
          </a:p>
          <a:p>
            <a:r>
              <a:rPr lang="en-ZA" dirty="0" smtClean="0">
                <a:solidFill>
                  <a:srgbClr val="000000"/>
                </a:solidFill>
              </a:rPr>
              <a:t>Those </a:t>
            </a:r>
            <a:r>
              <a:rPr lang="en-ZA" dirty="0">
                <a:solidFill>
                  <a:srgbClr val="000000"/>
                </a:solidFill>
              </a:rPr>
              <a:t>with a </a:t>
            </a:r>
            <a:r>
              <a:rPr lang="en-ZA" b="1" dirty="0">
                <a:solidFill>
                  <a:srgbClr val="000000"/>
                </a:solidFill>
              </a:rPr>
              <a:t>future focus</a:t>
            </a:r>
            <a:r>
              <a:rPr lang="en-ZA" dirty="0">
                <a:solidFill>
                  <a:srgbClr val="000000"/>
                </a:solidFill>
              </a:rPr>
              <a:t>, who aim to identify the most critical factors for future success. This includes applying the tried and tested competitive strategy analysis models of Michael Porter and others, or the Hamel and </a:t>
            </a:r>
            <a:r>
              <a:rPr lang="en-ZA" dirty="0" err="1">
                <a:solidFill>
                  <a:srgbClr val="000000"/>
                </a:solidFill>
              </a:rPr>
              <a:t>Prahalad</a:t>
            </a:r>
            <a:r>
              <a:rPr lang="en-ZA" dirty="0">
                <a:solidFill>
                  <a:srgbClr val="000000"/>
                </a:solidFill>
              </a:rPr>
              <a:t> scenario analysis and developing industry foresight (the latter often applied by Clem </a:t>
            </a:r>
            <a:r>
              <a:rPr lang="en-ZA" dirty="0" err="1">
                <a:solidFill>
                  <a:srgbClr val="000000"/>
                </a:solidFill>
              </a:rPr>
              <a:t>Sunter</a:t>
            </a:r>
            <a:r>
              <a:rPr lang="en-ZA" dirty="0">
                <a:solidFill>
                  <a:srgbClr val="000000"/>
                </a:solidFill>
              </a:rPr>
              <a:t> of Anglo American, who is widely regarded as an expert in this field); </a:t>
            </a:r>
            <a:endParaRPr lang="en-ZA" dirty="0" smtClean="0">
              <a:solidFill>
                <a:srgbClr val="000000"/>
              </a:solidFill>
            </a:endParaRPr>
          </a:p>
          <a:p>
            <a:endParaRPr lang="en-ZA" dirty="0">
              <a:solidFill>
                <a:srgbClr val="000000"/>
              </a:solidFill>
            </a:endParaRPr>
          </a:p>
          <a:p>
            <a:r>
              <a:rPr lang="en-ZA" dirty="0" smtClean="0">
                <a:solidFill>
                  <a:srgbClr val="000000"/>
                </a:solidFill>
              </a:rPr>
              <a:t>Those </a:t>
            </a:r>
            <a:r>
              <a:rPr lang="en-ZA" dirty="0">
                <a:solidFill>
                  <a:srgbClr val="000000"/>
                </a:solidFill>
              </a:rPr>
              <a:t>who prefer a </a:t>
            </a:r>
            <a:r>
              <a:rPr lang="en-ZA" b="1" dirty="0">
                <a:solidFill>
                  <a:srgbClr val="000000"/>
                </a:solidFill>
              </a:rPr>
              <a:t>behaviour and culture focus, </a:t>
            </a:r>
            <a:r>
              <a:rPr lang="en-ZA" dirty="0">
                <a:solidFill>
                  <a:srgbClr val="000000"/>
                </a:solidFill>
              </a:rPr>
              <a:t>which includes data-free planning based on a vision that would in fact create cognitive dissonance. The theory is that this will ensure a more energised organisation that would move towards realising its idealised, dream position. Organisational learning, the theories and viewpoints of Peter </a:t>
            </a:r>
            <a:r>
              <a:rPr lang="en-ZA" dirty="0" err="1">
                <a:solidFill>
                  <a:srgbClr val="000000"/>
                </a:solidFill>
              </a:rPr>
              <a:t>Senge</a:t>
            </a:r>
            <a:r>
              <a:rPr lang="en-ZA" dirty="0">
                <a:solidFill>
                  <a:srgbClr val="000000"/>
                </a:solidFill>
              </a:rPr>
              <a:t> and others, are included in the developing of these strategic insights.</a:t>
            </a:r>
            <a:br>
              <a:rPr lang="en-ZA" dirty="0">
                <a:solidFill>
                  <a:srgbClr val="000000"/>
                </a:solidFill>
              </a:rPr>
            </a:br>
            <a:endParaRPr lang="en-ZA" dirty="0"/>
          </a:p>
        </p:txBody>
      </p:sp>
    </p:spTree>
    <p:extLst>
      <p:ext uri="{BB962C8B-B14F-4D97-AF65-F5344CB8AC3E}">
        <p14:creationId xmlns:p14="http://schemas.microsoft.com/office/powerpoint/2010/main" val="173549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2-1024.jpg"/>
          <p:cNvPicPr>
            <a:picLocks noGrp="1" noChangeAspect="1"/>
          </p:cNvPicPr>
          <p:nvPr isPhoto="1"/>
        </p:nvPicPr>
        <p:blipFill>
          <a:blip r:embed="rId2">
            <a:lum/>
          </a:blip>
          <a:stretch>
            <a:fillRect/>
          </a:stretch>
        </p:blipFill>
        <p:spPr>
          <a:xfrm>
            <a:off x="1524000" y="195264"/>
            <a:ext cx="9144000" cy="6465887"/>
          </a:xfrm>
          <a:prstGeom prst="rect">
            <a:avLst/>
          </a:prstGeom>
          <a:noFill/>
          <a:ln>
            <a:noFill/>
          </a:ln>
        </p:spPr>
      </p:pic>
    </p:spTree>
    <p:extLst>
      <p:ext uri="{BB962C8B-B14F-4D97-AF65-F5344CB8AC3E}">
        <p14:creationId xmlns:p14="http://schemas.microsoft.com/office/powerpoint/2010/main" val="37566278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lide-45-1024.jpg"/>
          <p:cNvPicPr>
            <a:picLocks noGrp="1" noChangeAspect="1"/>
          </p:cNvPicPr>
          <p:nvPr isPhoto="1"/>
        </p:nvPicPr>
        <p:blipFill>
          <a:blip r:embed="rId2">
            <a:lum/>
          </a:blip>
          <a:stretch>
            <a:fillRect/>
          </a:stretch>
        </p:blipFill>
        <p:spPr>
          <a:xfrm>
            <a:off x="462579" y="195264"/>
            <a:ext cx="10822193" cy="6465887"/>
          </a:xfrm>
          <a:prstGeom prst="rect">
            <a:avLst/>
          </a:prstGeom>
          <a:noFill/>
          <a:ln>
            <a:noFill/>
          </a:ln>
        </p:spPr>
      </p:pic>
    </p:spTree>
    <p:extLst>
      <p:ext uri="{BB962C8B-B14F-4D97-AF65-F5344CB8AC3E}">
        <p14:creationId xmlns:p14="http://schemas.microsoft.com/office/powerpoint/2010/main" val="41325056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hbr.org/resources/images/article_assets/2013/10/canvas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247" y="1032732"/>
            <a:ext cx="10983557" cy="55832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66633" y="288054"/>
            <a:ext cx="5612114" cy="646331"/>
          </a:xfrm>
          <a:prstGeom prst="rect">
            <a:avLst/>
          </a:prstGeom>
          <a:solidFill>
            <a:srgbClr val="FF0000"/>
          </a:solidFill>
        </p:spPr>
        <p:txBody>
          <a:bodyPr wrap="none">
            <a:spAutoFit/>
          </a:bodyPr>
          <a:lstStyle/>
          <a:p>
            <a:r>
              <a:rPr lang="en-ZA" sz="3600" b="1" dirty="0">
                <a:solidFill>
                  <a:schemeClr val="bg1"/>
                </a:solidFill>
              </a:rPr>
              <a:t>What’s your Business Model</a:t>
            </a:r>
          </a:p>
        </p:txBody>
      </p:sp>
    </p:spTree>
    <p:extLst>
      <p:ext uri="{BB962C8B-B14F-4D97-AF65-F5344CB8AC3E}">
        <p14:creationId xmlns:p14="http://schemas.microsoft.com/office/powerpoint/2010/main" val="3232000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www.mbaskool.com/images/stories/business_concepts/por_v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220" y="1699708"/>
            <a:ext cx="10478528" cy="45182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52505" y="546239"/>
            <a:ext cx="7433895" cy="646331"/>
          </a:xfrm>
          <a:prstGeom prst="rect">
            <a:avLst/>
          </a:prstGeom>
          <a:solidFill>
            <a:srgbClr val="FF0000"/>
          </a:solidFill>
        </p:spPr>
        <p:txBody>
          <a:bodyPr wrap="none">
            <a:spAutoFit/>
          </a:bodyPr>
          <a:lstStyle/>
          <a:p>
            <a:r>
              <a:rPr lang="en-ZA" sz="3600" b="1" dirty="0" smtClean="0">
                <a:solidFill>
                  <a:schemeClr val="bg1"/>
                </a:solidFill>
              </a:rPr>
              <a:t>Analysing your company’s value chain</a:t>
            </a:r>
            <a:endParaRPr lang="en-ZA" sz="3600" b="1" dirty="0">
              <a:solidFill>
                <a:schemeClr val="bg1"/>
              </a:solidFill>
            </a:endParaRPr>
          </a:p>
        </p:txBody>
      </p:sp>
    </p:spTree>
    <p:extLst>
      <p:ext uri="{BB962C8B-B14F-4D97-AF65-F5344CB8AC3E}">
        <p14:creationId xmlns:p14="http://schemas.microsoft.com/office/powerpoint/2010/main" val="3837275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66274" y="751344"/>
            <a:ext cx="10311062" cy="5078313"/>
          </a:xfrm>
          <a:prstGeom prst="rect">
            <a:avLst/>
          </a:prstGeom>
        </p:spPr>
        <p:txBody>
          <a:bodyPr wrap="square">
            <a:spAutoFit/>
          </a:bodyPr>
          <a:lstStyle/>
          <a:p>
            <a:r>
              <a:rPr lang="en-ZA" b="1" dirty="0" smtClean="0">
                <a:effectLst/>
              </a:rPr>
              <a:t>Achieving a Cost Advantage</a:t>
            </a:r>
          </a:p>
          <a:p>
            <a:r>
              <a:rPr lang="en-ZA" dirty="0" smtClean="0">
                <a:effectLst/>
              </a:rPr>
              <a:t>Once you’re clearly defined your value chain for your proposed venture, then the next step is to perform a thorough cost analysis by assigning costs to each value chain activity.  Porter mentioned 10 cost drivers where you might gain a cost advantage by controlling these drivers better your competitors.</a:t>
            </a:r>
          </a:p>
          <a:p>
            <a:endParaRPr lang="en-ZA" dirty="0" smtClean="0">
              <a:effectLst/>
            </a:endParaRPr>
          </a:p>
          <a:p>
            <a:pPr algn="ctr">
              <a:buFont typeface="Arial" panose="020B0604020202020204" pitchFamily="34" charset="0"/>
              <a:buChar char="•"/>
            </a:pPr>
            <a:r>
              <a:rPr lang="en-ZA" dirty="0" smtClean="0">
                <a:effectLst/>
              </a:rPr>
              <a:t>Economies of Scale</a:t>
            </a:r>
          </a:p>
          <a:p>
            <a:pPr algn="ctr">
              <a:buFont typeface="Arial" panose="020B0604020202020204" pitchFamily="34" charset="0"/>
              <a:buChar char="•"/>
            </a:pPr>
            <a:r>
              <a:rPr lang="en-ZA" dirty="0" smtClean="0">
                <a:effectLst/>
              </a:rPr>
              <a:t>Learning</a:t>
            </a:r>
          </a:p>
          <a:p>
            <a:pPr algn="ctr">
              <a:buFont typeface="Arial" panose="020B0604020202020204" pitchFamily="34" charset="0"/>
              <a:buChar char="•"/>
            </a:pPr>
            <a:r>
              <a:rPr lang="en-ZA" dirty="0" smtClean="0">
                <a:effectLst/>
              </a:rPr>
              <a:t>Capacity utilization</a:t>
            </a:r>
          </a:p>
          <a:p>
            <a:pPr algn="ctr">
              <a:buFont typeface="Arial" panose="020B0604020202020204" pitchFamily="34" charset="0"/>
              <a:buChar char="•"/>
            </a:pPr>
            <a:r>
              <a:rPr lang="en-ZA" dirty="0" smtClean="0">
                <a:effectLst/>
              </a:rPr>
              <a:t>Linkages between activities</a:t>
            </a:r>
          </a:p>
          <a:p>
            <a:pPr algn="ctr">
              <a:buFont typeface="Arial" panose="020B0604020202020204" pitchFamily="34" charset="0"/>
              <a:buChar char="•"/>
            </a:pPr>
            <a:r>
              <a:rPr lang="en-ZA" dirty="0" smtClean="0">
                <a:effectLst/>
              </a:rPr>
              <a:t>Interrelationships between business units</a:t>
            </a:r>
          </a:p>
          <a:p>
            <a:pPr algn="ctr">
              <a:buFont typeface="Arial" panose="020B0604020202020204" pitchFamily="34" charset="0"/>
              <a:buChar char="•"/>
            </a:pPr>
            <a:r>
              <a:rPr lang="en-ZA" dirty="0" smtClean="0">
                <a:effectLst/>
              </a:rPr>
              <a:t>Degree of vertical integration</a:t>
            </a:r>
          </a:p>
          <a:p>
            <a:pPr algn="ctr">
              <a:buFont typeface="Arial" panose="020B0604020202020204" pitchFamily="34" charset="0"/>
              <a:buChar char="•"/>
            </a:pPr>
            <a:r>
              <a:rPr lang="en-ZA" dirty="0" smtClean="0">
                <a:effectLst/>
              </a:rPr>
              <a:t>Timing of market entry</a:t>
            </a:r>
          </a:p>
          <a:p>
            <a:pPr algn="ctr">
              <a:buFont typeface="Arial" panose="020B0604020202020204" pitchFamily="34" charset="0"/>
              <a:buChar char="•"/>
            </a:pPr>
            <a:r>
              <a:rPr lang="en-ZA" dirty="0" smtClean="0">
                <a:effectLst/>
              </a:rPr>
              <a:t>Firms policy of cost or differentiation</a:t>
            </a:r>
          </a:p>
          <a:p>
            <a:pPr algn="ctr">
              <a:buFont typeface="Arial" panose="020B0604020202020204" pitchFamily="34" charset="0"/>
              <a:buChar char="•"/>
            </a:pPr>
            <a:r>
              <a:rPr lang="en-ZA" dirty="0" smtClean="0">
                <a:effectLst/>
              </a:rPr>
              <a:t>Geographic location</a:t>
            </a:r>
          </a:p>
          <a:p>
            <a:pPr algn="ctr">
              <a:buFont typeface="Arial" panose="020B0604020202020204" pitchFamily="34" charset="0"/>
              <a:buChar char="•"/>
            </a:pPr>
            <a:r>
              <a:rPr lang="en-ZA" dirty="0" smtClean="0">
                <a:effectLst/>
              </a:rPr>
              <a:t>Institutional factors (regulation, unions, taxes, </a:t>
            </a:r>
            <a:r>
              <a:rPr lang="en-ZA" dirty="0" err="1" smtClean="0">
                <a:effectLst/>
              </a:rPr>
              <a:t>etc</a:t>
            </a:r>
            <a:r>
              <a:rPr lang="en-ZA" dirty="0" smtClean="0">
                <a:effectLst/>
              </a:rPr>
              <a:t>)</a:t>
            </a:r>
          </a:p>
          <a:p>
            <a:pPr>
              <a:buFont typeface="Arial" panose="020B0604020202020204" pitchFamily="34" charset="0"/>
              <a:buChar char="•"/>
            </a:pPr>
            <a:endParaRPr lang="en-ZA" dirty="0" smtClean="0">
              <a:effectLst/>
            </a:endParaRPr>
          </a:p>
          <a:p>
            <a:r>
              <a:rPr lang="en-ZA" dirty="0" smtClean="0">
                <a:effectLst/>
              </a:rPr>
              <a:t>- See more at: http://managementhelp.org/blogs/business-planning/2011/08/18/value-chain-your-way-to-profitability/#sthash.dWhGnZ7A.dpuf</a:t>
            </a:r>
            <a:endParaRPr lang="en-ZA" dirty="0">
              <a:effectLst/>
            </a:endParaRPr>
          </a:p>
        </p:txBody>
      </p:sp>
    </p:spTree>
    <p:extLst>
      <p:ext uri="{BB962C8B-B14F-4D97-AF65-F5344CB8AC3E}">
        <p14:creationId xmlns:p14="http://schemas.microsoft.com/office/powerpoint/2010/main" val="28511306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729" y="693548"/>
            <a:ext cx="11166438" cy="5632311"/>
          </a:xfrm>
          <a:prstGeom prst="rect">
            <a:avLst/>
          </a:prstGeom>
        </p:spPr>
        <p:txBody>
          <a:bodyPr wrap="square">
            <a:spAutoFit/>
          </a:bodyPr>
          <a:lstStyle/>
          <a:p>
            <a:r>
              <a:rPr lang="en-ZA" b="1" dirty="0" smtClean="0">
                <a:effectLst/>
              </a:rPr>
              <a:t>Differentiation</a:t>
            </a:r>
            <a:endParaRPr lang="en-ZA" dirty="0" smtClean="0">
              <a:effectLst/>
            </a:endParaRPr>
          </a:p>
          <a:p>
            <a:r>
              <a:rPr lang="en-ZA" dirty="0" smtClean="0">
                <a:effectLst/>
              </a:rPr>
              <a:t>Another way you can gain competitive advantage is through differentiation, which can occur anywhere in the value chain.  Differentiation comes from providing unique value at some point in the value chain which lowers costs or improves the quality of the final product.   Here’s Porter’s drivers of uniqueness:</a:t>
            </a:r>
          </a:p>
          <a:p>
            <a:pPr algn="ctr">
              <a:buFont typeface="Arial" panose="020B0604020202020204" pitchFamily="34" charset="0"/>
              <a:buChar char="•"/>
            </a:pPr>
            <a:r>
              <a:rPr lang="en-ZA" dirty="0" smtClean="0">
                <a:effectLst/>
              </a:rPr>
              <a:t>Policies and decisions</a:t>
            </a:r>
          </a:p>
          <a:p>
            <a:pPr algn="ctr">
              <a:buFont typeface="Arial" panose="020B0604020202020204" pitchFamily="34" charset="0"/>
              <a:buChar char="•"/>
            </a:pPr>
            <a:r>
              <a:rPr lang="en-ZA" dirty="0" smtClean="0">
                <a:effectLst/>
              </a:rPr>
              <a:t>Linkages among activities</a:t>
            </a:r>
          </a:p>
          <a:p>
            <a:pPr algn="ctr">
              <a:buFont typeface="Arial" panose="020B0604020202020204" pitchFamily="34" charset="0"/>
              <a:buChar char="•"/>
            </a:pPr>
            <a:r>
              <a:rPr lang="en-ZA" dirty="0" smtClean="0">
                <a:effectLst/>
              </a:rPr>
              <a:t>Timing</a:t>
            </a:r>
          </a:p>
          <a:p>
            <a:pPr algn="ctr">
              <a:buFont typeface="Arial" panose="020B0604020202020204" pitchFamily="34" charset="0"/>
              <a:buChar char="•"/>
            </a:pPr>
            <a:r>
              <a:rPr lang="en-ZA" dirty="0" smtClean="0">
                <a:effectLst/>
              </a:rPr>
              <a:t>Location</a:t>
            </a:r>
          </a:p>
          <a:p>
            <a:pPr algn="ctr">
              <a:buFont typeface="Arial" panose="020B0604020202020204" pitchFamily="34" charset="0"/>
              <a:buChar char="•"/>
            </a:pPr>
            <a:r>
              <a:rPr lang="en-ZA" dirty="0" smtClean="0">
                <a:effectLst/>
              </a:rPr>
              <a:t>Interrelationships</a:t>
            </a:r>
          </a:p>
          <a:p>
            <a:pPr algn="ctr">
              <a:buFont typeface="Arial" panose="020B0604020202020204" pitchFamily="34" charset="0"/>
              <a:buChar char="•"/>
            </a:pPr>
            <a:r>
              <a:rPr lang="en-ZA" dirty="0" smtClean="0">
                <a:effectLst/>
              </a:rPr>
              <a:t>Learning</a:t>
            </a:r>
          </a:p>
          <a:p>
            <a:pPr algn="ctr">
              <a:buFont typeface="Arial" panose="020B0604020202020204" pitchFamily="34" charset="0"/>
              <a:buChar char="•"/>
            </a:pPr>
            <a:r>
              <a:rPr lang="en-ZA" dirty="0" smtClean="0">
                <a:effectLst/>
              </a:rPr>
              <a:t>Integration</a:t>
            </a:r>
          </a:p>
          <a:p>
            <a:pPr algn="ctr">
              <a:buFont typeface="Arial" panose="020B0604020202020204" pitchFamily="34" charset="0"/>
              <a:buChar char="•"/>
            </a:pPr>
            <a:r>
              <a:rPr lang="en-ZA" dirty="0" smtClean="0">
                <a:effectLst/>
              </a:rPr>
              <a:t>Scale</a:t>
            </a:r>
          </a:p>
          <a:p>
            <a:pPr algn="ctr">
              <a:buFont typeface="Arial" panose="020B0604020202020204" pitchFamily="34" charset="0"/>
              <a:buChar char="•"/>
            </a:pPr>
            <a:r>
              <a:rPr lang="en-ZA" dirty="0" smtClean="0">
                <a:effectLst/>
              </a:rPr>
              <a:t>Institutional factors</a:t>
            </a:r>
          </a:p>
          <a:p>
            <a:pPr>
              <a:buFont typeface="Arial" panose="020B0604020202020204" pitchFamily="34" charset="0"/>
              <a:buChar char="•"/>
            </a:pPr>
            <a:endParaRPr lang="en-ZA" dirty="0" smtClean="0">
              <a:effectLst/>
            </a:endParaRPr>
          </a:p>
          <a:p>
            <a:r>
              <a:rPr lang="en-ZA" dirty="0" smtClean="0">
                <a:effectLst/>
              </a:rPr>
              <a:t>Finally, your company’s value chain links to the value chains of suppliers and buyers in a larger stream of activities that Porter calls the value system.  Development of your competitive advantage will depend not only on your value chain, but also on the value system within which you will operate</a:t>
            </a:r>
          </a:p>
          <a:p>
            <a:endParaRPr lang="en-ZA" dirty="0"/>
          </a:p>
          <a:p>
            <a:r>
              <a:rPr lang="en-ZA" dirty="0" smtClean="0">
                <a:effectLst/>
              </a:rPr>
              <a:t>- See more at: http://managementhelp.org/blogs/business-planning/2011/08/18/value-chain-your-way-to-profitability/#sthash.dWhGnZ7A.peWzytUs.dpuf</a:t>
            </a:r>
            <a:endParaRPr lang="en-ZA" dirty="0">
              <a:effectLst/>
            </a:endParaRPr>
          </a:p>
        </p:txBody>
      </p:sp>
    </p:spTree>
    <p:extLst>
      <p:ext uri="{BB962C8B-B14F-4D97-AF65-F5344CB8AC3E}">
        <p14:creationId xmlns:p14="http://schemas.microsoft.com/office/powerpoint/2010/main" val="15241033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http://image.slidesharecdn.com/new229-130802055455-phpapp01/95/ten-schools-of-thought-on-strategic-management-3-638.jpg?cb=13754229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23569"/>
            <a:ext cx="8771021" cy="6339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691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shearonforschools.com/The_Strategic_Management_Bea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454" y="414583"/>
            <a:ext cx="9465276" cy="570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516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www.shearonforschools.com/Strategy_Safari_Not_the_Whole_Beas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9751" y="469558"/>
            <a:ext cx="9798908" cy="5906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868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image.slidesharecdn.com/03reu2013-130517132446-phpapp01/95/03-strategic-management-2013-9-638.jpg?cb=136879718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41" y="292768"/>
            <a:ext cx="9633075" cy="5871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289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22438" y="1859340"/>
            <a:ext cx="8412480" cy="3139321"/>
          </a:xfrm>
          <a:prstGeom prst="rect">
            <a:avLst/>
          </a:prstGeom>
        </p:spPr>
        <p:txBody>
          <a:bodyPr wrap="square">
            <a:spAutoFit/>
          </a:bodyPr>
          <a:lstStyle/>
          <a:p>
            <a:r>
              <a:rPr lang="en-ZA" dirty="0">
                <a:solidFill>
                  <a:srgbClr val="000000"/>
                </a:solidFill>
                <a:latin typeface="Arial" panose="020B0604020202020204" pitchFamily="34" charset="0"/>
              </a:rPr>
              <a:t>Gary Hamel in his article “Strategy as Revolution” (Harvard Business Review, </a:t>
            </a:r>
            <a:r>
              <a:rPr lang="en-ZA" dirty="0" err="1">
                <a:solidFill>
                  <a:srgbClr val="000000"/>
                </a:solidFill>
                <a:latin typeface="Arial" panose="020B0604020202020204" pitchFamily="34" charset="0"/>
              </a:rPr>
              <a:t>JulyAugust</a:t>
            </a:r>
            <a:r>
              <a:rPr lang="en-ZA" dirty="0">
                <a:solidFill>
                  <a:srgbClr val="000000"/>
                </a:solidFill>
                <a:latin typeface="Arial" panose="020B0604020202020204" pitchFamily="34" charset="0"/>
              </a:rPr>
              <a:t> 1996) says: “Giving planners’ responsibility for strategy is like asking a bricklayer to create Michelangelo’s </a:t>
            </a:r>
            <a:r>
              <a:rPr lang="en-ZA" dirty="0" err="1">
                <a:solidFill>
                  <a:srgbClr val="000000"/>
                </a:solidFill>
                <a:latin typeface="Arial" panose="020B0604020202020204" pitchFamily="34" charset="0"/>
              </a:rPr>
              <a:t>Piéta</a:t>
            </a:r>
            <a:r>
              <a:rPr lang="en-ZA" dirty="0">
                <a:solidFill>
                  <a:srgbClr val="000000"/>
                </a:solidFill>
                <a:latin typeface="Arial" panose="020B0604020202020204" pitchFamily="34" charset="0"/>
              </a:rPr>
              <a:t>”. </a:t>
            </a:r>
            <a:endParaRPr lang="en-ZA" dirty="0" smtClean="0">
              <a:solidFill>
                <a:srgbClr val="000000"/>
              </a:solidFill>
              <a:latin typeface="Arial" panose="020B0604020202020204" pitchFamily="34" charset="0"/>
            </a:endParaRPr>
          </a:p>
          <a:p>
            <a:endParaRPr lang="en-ZA" dirty="0">
              <a:solidFill>
                <a:srgbClr val="000000"/>
              </a:solidFill>
              <a:latin typeface="Arial" panose="020B0604020202020204" pitchFamily="34" charset="0"/>
            </a:endParaRPr>
          </a:p>
          <a:p>
            <a:r>
              <a:rPr lang="en-ZA" dirty="0" smtClean="0">
                <a:solidFill>
                  <a:srgbClr val="000000"/>
                </a:solidFill>
                <a:latin typeface="Arial" panose="020B0604020202020204" pitchFamily="34" charset="0"/>
              </a:rPr>
              <a:t>This </a:t>
            </a:r>
            <a:r>
              <a:rPr lang="en-ZA" dirty="0">
                <a:solidFill>
                  <a:srgbClr val="000000"/>
                </a:solidFill>
                <a:latin typeface="Arial" panose="020B0604020202020204" pitchFamily="34" charset="0"/>
              </a:rPr>
              <a:t>implies that strategies which are well implemented are firstly professionally facilitated by external consultants. </a:t>
            </a:r>
            <a:endParaRPr lang="en-ZA" dirty="0" smtClean="0">
              <a:solidFill>
                <a:srgbClr val="000000"/>
              </a:solidFill>
              <a:latin typeface="Arial" panose="020B0604020202020204" pitchFamily="34" charset="0"/>
            </a:endParaRPr>
          </a:p>
          <a:p>
            <a:endParaRPr lang="en-ZA" dirty="0">
              <a:solidFill>
                <a:srgbClr val="000000"/>
              </a:solidFill>
              <a:latin typeface="Arial" panose="020B0604020202020204" pitchFamily="34" charset="0"/>
            </a:endParaRPr>
          </a:p>
          <a:p>
            <a:r>
              <a:rPr lang="en-ZA" dirty="0" smtClean="0">
                <a:solidFill>
                  <a:srgbClr val="000000"/>
                </a:solidFill>
                <a:latin typeface="Arial" panose="020B0604020202020204" pitchFamily="34" charset="0"/>
              </a:rPr>
              <a:t>These </a:t>
            </a:r>
            <a:r>
              <a:rPr lang="en-ZA" dirty="0">
                <a:solidFill>
                  <a:srgbClr val="000000"/>
                </a:solidFill>
                <a:latin typeface="Arial" panose="020B0604020202020204" pitchFamily="34" charset="0"/>
              </a:rPr>
              <a:t>professionals are able to stimulate and channel the strategic thinking process to higher levels of insight and understanding. This, to a large extent, determines the effectiveness of the strategic planning process.</a:t>
            </a:r>
            <a:br>
              <a:rPr lang="en-ZA" dirty="0">
                <a:solidFill>
                  <a:srgbClr val="000000"/>
                </a:solidFill>
                <a:latin typeface="Arial" panose="020B0604020202020204" pitchFamily="34" charset="0"/>
              </a:rPr>
            </a:br>
            <a:endParaRPr lang="en-ZA" dirty="0"/>
          </a:p>
        </p:txBody>
      </p:sp>
    </p:spTree>
    <p:extLst>
      <p:ext uri="{BB962C8B-B14F-4D97-AF65-F5344CB8AC3E}">
        <p14:creationId xmlns:p14="http://schemas.microsoft.com/office/powerpoint/2010/main" val="27238707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1000ventures.com/design_elements/selfmade/strategy_10schools_6x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068" y="591671"/>
            <a:ext cx="9983097" cy="5757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354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sloanreview.mit.edu/files/2008/12/4032-ex4-lo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4081" y="925158"/>
            <a:ext cx="6991350" cy="518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668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7106" y="548640"/>
            <a:ext cx="9923874" cy="5334112"/>
          </a:xfrm>
          <a:prstGeom prst="rect">
            <a:avLst/>
          </a:prstGeom>
        </p:spPr>
      </p:pic>
      <p:sp>
        <p:nvSpPr>
          <p:cNvPr id="3" name="TextBox 2"/>
          <p:cNvSpPr txBox="1"/>
          <p:nvPr/>
        </p:nvSpPr>
        <p:spPr>
          <a:xfrm>
            <a:off x="3969571" y="2161445"/>
            <a:ext cx="440313" cy="2141613"/>
          </a:xfrm>
          <a:prstGeom prst="rect">
            <a:avLst/>
          </a:prstGeom>
          <a:noFill/>
        </p:spPr>
        <p:txBody>
          <a:bodyPr vert="wordArtVert" wrap="square" rtlCol="0">
            <a:spAutoFit/>
          </a:bodyPr>
          <a:lstStyle/>
          <a:p>
            <a:r>
              <a:rPr lang="en-ZA" sz="1400" dirty="0" smtClean="0">
                <a:solidFill>
                  <a:srgbClr val="7030A0"/>
                </a:solidFill>
              </a:rPr>
              <a:t>Actions</a:t>
            </a:r>
            <a:endParaRPr lang="en-ZA" sz="1400" dirty="0">
              <a:solidFill>
                <a:srgbClr val="7030A0"/>
              </a:solidFill>
            </a:endParaRPr>
          </a:p>
        </p:txBody>
      </p:sp>
      <p:sp>
        <p:nvSpPr>
          <p:cNvPr id="4" name="TextBox 3"/>
          <p:cNvSpPr txBox="1"/>
          <p:nvPr/>
        </p:nvSpPr>
        <p:spPr>
          <a:xfrm>
            <a:off x="7201436" y="4206240"/>
            <a:ext cx="1161826" cy="369332"/>
          </a:xfrm>
          <a:prstGeom prst="rect">
            <a:avLst/>
          </a:prstGeom>
          <a:noFill/>
        </p:spPr>
        <p:txBody>
          <a:bodyPr wrap="square" rtlCol="0">
            <a:spAutoFit/>
          </a:bodyPr>
          <a:lstStyle/>
          <a:p>
            <a:r>
              <a:rPr lang="en-ZA" dirty="0" smtClean="0">
                <a:solidFill>
                  <a:srgbClr val="7030A0"/>
                </a:solidFill>
              </a:rPr>
              <a:t>Situation</a:t>
            </a:r>
            <a:endParaRPr lang="en-ZA" dirty="0">
              <a:solidFill>
                <a:srgbClr val="7030A0"/>
              </a:solidFill>
            </a:endParaRPr>
          </a:p>
        </p:txBody>
      </p:sp>
    </p:spTree>
    <p:extLst>
      <p:ext uri="{BB962C8B-B14F-4D97-AF65-F5344CB8AC3E}">
        <p14:creationId xmlns:p14="http://schemas.microsoft.com/office/powerpoint/2010/main" val="24124723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38300" y="161925"/>
            <a:ext cx="8915400" cy="6534150"/>
          </a:xfrm>
          <a:prstGeom prst="rect">
            <a:avLst/>
          </a:prstGeom>
        </p:spPr>
      </p:pic>
    </p:spTree>
    <p:extLst>
      <p:ext uri="{BB962C8B-B14F-4D97-AF65-F5344CB8AC3E}">
        <p14:creationId xmlns:p14="http://schemas.microsoft.com/office/powerpoint/2010/main" val="1984771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bloody wa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45" y="0"/>
            <a:ext cx="1099431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14070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4"/>
          <p:cNvSpPr txBox="1">
            <a:spLocks noChangeArrowheads="1"/>
          </p:cNvSpPr>
          <p:nvPr/>
        </p:nvSpPr>
        <p:spPr bwMode="auto">
          <a:xfrm>
            <a:off x="2270126" y="214314"/>
            <a:ext cx="3825875" cy="708025"/>
          </a:xfrm>
          <a:prstGeom prst="rect">
            <a:avLst/>
          </a:prstGeom>
          <a:noFill/>
          <a:ln w="9525">
            <a:noFill/>
            <a:miter lim="800000"/>
            <a:headEnd/>
            <a:tailEnd/>
          </a:ln>
        </p:spPr>
        <p:txBody>
          <a:bodyPr wrap="none">
            <a:spAutoFit/>
          </a:bodyPr>
          <a:lstStyle/>
          <a:p>
            <a:pPr>
              <a:defRPr/>
            </a:pPr>
            <a:r>
              <a:rPr lang="de-DE" sz="4000" b="1" dirty="0">
                <a:effectLst>
                  <a:outerShdw blurRad="38100" dist="38100" dir="2700000" algn="tl">
                    <a:srgbClr val="000000">
                      <a:alpha val="43137"/>
                    </a:srgbClr>
                  </a:outerShdw>
                </a:effectLst>
                <a:latin typeface="Tahoma" pitchFamily="34" charset="0"/>
              </a:rPr>
              <a:t>Two worlds …</a:t>
            </a:r>
          </a:p>
        </p:txBody>
      </p:sp>
      <p:pic>
        <p:nvPicPr>
          <p:cNvPr id="819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9" y="1419226"/>
            <a:ext cx="7451725" cy="460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Line 11"/>
          <p:cNvSpPr>
            <a:spLocks noChangeShapeType="1"/>
          </p:cNvSpPr>
          <p:nvPr/>
        </p:nvSpPr>
        <p:spPr bwMode="auto">
          <a:xfrm>
            <a:off x="2351089" y="1125538"/>
            <a:ext cx="74898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8197" name="Text Box 6"/>
          <p:cNvSpPr txBox="1">
            <a:spLocks noChangeArrowheads="1"/>
          </p:cNvSpPr>
          <p:nvPr/>
        </p:nvSpPr>
        <p:spPr bwMode="auto">
          <a:xfrm>
            <a:off x="8274051" y="3786188"/>
            <a:ext cx="2251075" cy="283210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2000" b="1">
                <a:solidFill>
                  <a:srgbClr val="FF0000"/>
                </a:solidFill>
              </a:rPr>
              <a:t>Red Ocean</a:t>
            </a:r>
          </a:p>
          <a:p>
            <a:pPr algn="ctr"/>
            <a:r>
              <a:rPr lang="en-US" altLang="en-US" sz="2000"/>
              <a:t>Compete in </a:t>
            </a:r>
            <a:r>
              <a:rPr lang="en-US" altLang="en-US" sz="2000" b="1"/>
              <a:t>crowded markets</a:t>
            </a:r>
          </a:p>
          <a:p>
            <a:pPr algn="ctr"/>
            <a:endParaRPr lang="en-US" altLang="en-US"/>
          </a:p>
          <a:p>
            <a:pPr algn="ctr"/>
            <a:r>
              <a:rPr lang="en-US" altLang="en-US" sz="2000" b="1">
                <a:solidFill>
                  <a:schemeClr val="accent2"/>
                </a:solidFill>
              </a:rPr>
              <a:t>Blue Ocean</a:t>
            </a:r>
          </a:p>
          <a:p>
            <a:pPr algn="ctr"/>
            <a:r>
              <a:rPr lang="en-US" altLang="en-US" sz="2000"/>
              <a:t>Create and capture </a:t>
            </a:r>
            <a:r>
              <a:rPr lang="en-US" altLang="en-US" sz="2000" b="1"/>
              <a:t>new market space</a:t>
            </a:r>
          </a:p>
        </p:txBody>
      </p:sp>
    </p:spTree>
    <p:extLst>
      <p:ext uri="{BB962C8B-B14F-4D97-AF65-F5344CB8AC3E}">
        <p14:creationId xmlns:p14="http://schemas.microsoft.com/office/powerpoint/2010/main" val="8897072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70014" y="845379"/>
            <a:ext cx="6923690" cy="584775"/>
          </a:xfrm>
          <a:prstGeom prst="rect">
            <a:avLst/>
          </a:prstGeom>
        </p:spPr>
        <p:txBody>
          <a:bodyPr wrap="none">
            <a:spAutoFit/>
          </a:bodyPr>
          <a:lstStyle/>
          <a:p>
            <a:r>
              <a:rPr lang="en-US" altLang="en-US" sz="3200" dirty="0">
                <a:latin typeface="Times New Roman" panose="02020603050405020304" pitchFamily="18" charset="0"/>
              </a:rPr>
              <a:t>The Continuing Creation of Blue Oceans</a:t>
            </a:r>
            <a:endParaRPr lang="en-ZA" sz="3200" dirty="0"/>
          </a:p>
        </p:txBody>
      </p:sp>
      <p:sp>
        <p:nvSpPr>
          <p:cNvPr id="3" name="Rectangle 2"/>
          <p:cNvSpPr/>
          <p:nvPr/>
        </p:nvSpPr>
        <p:spPr>
          <a:xfrm>
            <a:off x="1936377" y="2120181"/>
            <a:ext cx="8864300" cy="3108543"/>
          </a:xfrm>
          <a:prstGeom prst="rect">
            <a:avLst/>
          </a:prstGeom>
        </p:spPr>
        <p:txBody>
          <a:bodyPr wrap="square">
            <a:spAutoFit/>
          </a:bodyPr>
          <a:lstStyle/>
          <a:p>
            <a:pPr>
              <a:spcBef>
                <a:spcPct val="0"/>
              </a:spcBef>
              <a:buFontTx/>
              <a:buChar char="•"/>
            </a:pPr>
            <a:r>
              <a:rPr lang="en-US" altLang="en-US" sz="2800" dirty="0" smtClean="0">
                <a:latin typeface="Times New Roman" panose="02020603050405020304" pitchFamily="18" charset="0"/>
              </a:rPr>
              <a:t>Although the term </a:t>
            </a:r>
            <a:r>
              <a:rPr lang="en-US" altLang="en-US" sz="2800" i="1" dirty="0" smtClean="0">
                <a:latin typeface="Times New Roman" panose="02020603050405020304" pitchFamily="18" charset="0"/>
              </a:rPr>
              <a:t>blue oceans</a:t>
            </a:r>
            <a:r>
              <a:rPr lang="en-US" altLang="en-US" sz="2800" dirty="0" smtClean="0">
                <a:latin typeface="Times New Roman" panose="02020603050405020304" pitchFamily="18" charset="0"/>
              </a:rPr>
              <a:t> is relatively new, their existence is not.  They are a feature of business life.</a:t>
            </a:r>
          </a:p>
          <a:p>
            <a:pPr>
              <a:spcBef>
                <a:spcPct val="0"/>
              </a:spcBef>
            </a:pPr>
            <a:endParaRPr lang="en-US" altLang="en-US" sz="2800" dirty="0" smtClean="0">
              <a:latin typeface="Times New Roman" panose="02020603050405020304" pitchFamily="18" charset="0"/>
            </a:endParaRPr>
          </a:p>
          <a:p>
            <a:pPr>
              <a:spcBef>
                <a:spcPct val="0"/>
              </a:spcBef>
              <a:buFontTx/>
              <a:buChar char="•"/>
            </a:pPr>
            <a:r>
              <a:rPr lang="en-US" altLang="en-US" sz="2800" dirty="0" smtClean="0">
                <a:latin typeface="Times New Roman" panose="02020603050405020304" pitchFamily="18" charset="0"/>
              </a:rPr>
              <a:t>  How many of today’s industries were unknown 100 years ago?</a:t>
            </a:r>
          </a:p>
          <a:p>
            <a:pPr>
              <a:spcBef>
                <a:spcPct val="0"/>
              </a:spcBef>
            </a:pPr>
            <a:endParaRPr lang="en-US" altLang="en-US" sz="2800" dirty="0" smtClean="0">
              <a:latin typeface="Times New Roman" panose="02020603050405020304" pitchFamily="18" charset="0"/>
            </a:endParaRPr>
          </a:p>
          <a:p>
            <a:pPr>
              <a:spcBef>
                <a:spcPct val="0"/>
              </a:spcBef>
              <a:buFontTx/>
              <a:buChar char="•"/>
            </a:pPr>
            <a:r>
              <a:rPr lang="en-US" altLang="en-US" sz="2800" dirty="0" smtClean="0">
                <a:latin typeface="Times New Roman" panose="02020603050405020304" pitchFamily="18" charset="0"/>
              </a:rPr>
              <a:t>  Now turn the clock back only 30 years….how many?  </a:t>
            </a: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3559135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64254" y="2413338"/>
            <a:ext cx="9144000" cy="2308324"/>
          </a:xfrm>
          <a:prstGeom prst="rect">
            <a:avLst/>
          </a:prstGeom>
        </p:spPr>
        <p:txBody>
          <a:bodyPr wrap="square">
            <a:spAutoFit/>
          </a:bodyPr>
          <a:lstStyle/>
          <a:p>
            <a:pPr>
              <a:spcBef>
                <a:spcPct val="0"/>
              </a:spcBef>
              <a:buFontTx/>
              <a:buChar char="•"/>
            </a:pPr>
            <a:r>
              <a:rPr lang="en-US" altLang="en-US" dirty="0" smtClean="0">
                <a:latin typeface="Times New Roman" panose="02020603050405020304" pitchFamily="18" charset="0"/>
              </a:rPr>
              <a:t> </a:t>
            </a:r>
            <a:r>
              <a:rPr lang="en-US" altLang="en-US" sz="2400" dirty="0" smtClean="0">
                <a:latin typeface="Times New Roman" panose="02020603050405020304" pitchFamily="18" charset="0"/>
              </a:rPr>
              <a:t>Now put the clock forward twenty years and ask yourself how many now unknown industries will have appeared by then.  If history can be used as a predictor of the future, again the answer is many of them.</a:t>
            </a:r>
          </a:p>
          <a:p>
            <a:pPr>
              <a:spcBef>
                <a:spcPct val="0"/>
              </a:spcBef>
            </a:pPr>
            <a:endParaRPr lang="en-US" altLang="en-US" sz="2400" dirty="0" smtClean="0">
              <a:latin typeface="Times New Roman" panose="02020603050405020304" pitchFamily="18" charset="0"/>
            </a:endParaRPr>
          </a:p>
          <a:p>
            <a:pPr>
              <a:spcBef>
                <a:spcPct val="0"/>
              </a:spcBef>
              <a:buFontTx/>
              <a:buChar char="•"/>
            </a:pPr>
            <a:r>
              <a:rPr lang="en-US" altLang="en-US" sz="2400" dirty="0" smtClean="0">
                <a:latin typeface="Times New Roman" panose="02020603050405020304" pitchFamily="18" charset="0"/>
              </a:rPr>
              <a:t>  The reality is that industries never stand still.  They continuously evolve.  Operations improve, markets expand, and players come and go.</a:t>
            </a:r>
            <a:endParaRPr lang="en-ZA" sz="2400" dirty="0"/>
          </a:p>
        </p:txBody>
      </p:sp>
      <p:sp>
        <p:nvSpPr>
          <p:cNvPr id="3" name="Rectangle 2"/>
          <p:cNvSpPr/>
          <p:nvPr/>
        </p:nvSpPr>
        <p:spPr>
          <a:xfrm>
            <a:off x="2634155" y="673256"/>
            <a:ext cx="6923690" cy="584775"/>
          </a:xfrm>
          <a:prstGeom prst="rect">
            <a:avLst/>
          </a:prstGeom>
        </p:spPr>
        <p:txBody>
          <a:bodyPr wrap="none">
            <a:spAutoFit/>
          </a:bodyPr>
          <a:lstStyle/>
          <a:p>
            <a:r>
              <a:rPr lang="en-US" altLang="en-US" sz="3200" dirty="0">
                <a:latin typeface="Times New Roman" panose="02020603050405020304" pitchFamily="18" charset="0"/>
              </a:rPr>
              <a:t>The Continuing Creation of Blue Oceans</a:t>
            </a:r>
            <a:endParaRPr lang="en-ZA" sz="3200" dirty="0"/>
          </a:p>
        </p:txBody>
      </p:sp>
    </p:spTree>
    <p:extLst>
      <p:ext uri="{BB962C8B-B14F-4D97-AF65-F5344CB8AC3E}">
        <p14:creationId xmlns:p14="http://schemas.microsoft.com/office/powerpoint/2010/main" val="26473511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57892" y="2690336"/>
            <a:ext cx="9004150" cy="2246769"/>
          </a:xfrm>
          <a:prstGeom prst="rect">
            <a:avLst/>
          </a:prstGeom>
        </p:spPr>
        <p:txBody>
          <a:bodyPr wrap="square">
            <a:spAutoFit/>
          </a:bodyPr>
          <a:lstStyle/>
          <a:p>
            <a:pPr>
              <a:spcBef>
                <a:spcPct val="0"/>
              </a:spcBef>
              <a:buFontTx/>
              <a:buChar char="•"/>
            </a:pPr>
            <a:r>
              <a:rPr lang="en-US" altLang="en-US" sz="2800" dirty="0" smtClean="0">
                <a:latin typeface="Times New Roman" panose="02020603050405020304" pitchFamily="18" charset="0"/>
              </a:rPr>
              <a:t>Blue Ocean Strategy provides a systematic approach to making the competition “irrelevant.”  </a:t>
            </a:r>
          </a:p>
          <a:p>
            <a:pPr>
              <a:spcBef>
                <a:spcPct val="0"/>
              </a:spcBef>
              <a:buFontTx/>
              <a:buChar char="•"/>
            </a:pPr>
            <a:endParaRPr lang="en-US" altLang="en-US" sz="2800" dirty="0" smtClean="0">
              <a:latin typeface="Times New Roman" panose="02020603050405020304" pitchFamily="18" charset="0"/>
            </a:endParaRPr>
          </a:p>
          <a:p>
            <a:pPr>
              <a:spcBef>
                <a:spcPct val="0"/>
              </a:spcBef>
            </a:pPr>
            <a:r>
              <a:rPr lang="en-US" altLang="en-US" sz="2800" i="1" dirty="0" smtClean="0">
                <a:latin typeface="Times New Roman" panose="02020603050405020304" pitchFamily="18" charset="0"/>
              </a:rPr>
              <a:t>Refer to Gary Hamel, strategy consultant and London Business School.</a:t>
            </a:r>
            <a:endParaRPr lang="en-US" altLang="en-US" sz="2800" i="1" dirty="0">
              <a:latin typeface="Times New Roman" panose="02020603050405020304" pitchFamily="18" charset="0"/>
            </a:endParaRPr>
          </a:p>
        </p:txBody>
      </p:sp>
      <p:sp>
        <p:nvSpPr>
          <p:cNvPr id="3" name="Rectangle 2"/>
          <p:cNvSpPr/>
          <p:nvPr/>
        </p:nvSpPr>
        <p:spPr>
          <a:xfrm>
            <a:off x="3226790" y="1114320"/>
            <a:ext cx="6923690" cy="584775"/>
          </a:xfrm>
          <a:prstGeom prst="rect">
            <a:avLst/>
          </a:prstGeom>
        </p:spPr>
        <p:txBody>
          <a:bodyPr wrap="none">
            <a:spAutoFit/>
          </a:bodyPr>
          <a:lstStyle/>
          <a:p>
            <a:r>
              <a:rPr lang="en-US" altLang="en-US" sz="3200" dirty="0">
                <a:latin typeface="Times New Roman" panose="02020603050405020304" pitchFamily="18" charset="0"/>
              </a:rPr>
              <a:t>The Continuing Creation of Blue Oceans</a:t>
            </a:r>
            <a:endParaRPr lang="en-ZA" sz="3200" dirty="0"/>
          </a:p>
        </p:txBody>
      </p:sp>
    </p:spTree>
    <p:extLst>
      <p:ext uri="{BB962C8B-B14F-4D97-AF65-F5344CB8AC3E}">
        <p14:creationId xmlns:p14="http://schemas.microsoft.com/office/powerpoint/2010/main" val="1590135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sz="3600" b="1" dirty="0"/>
              <a:t>Value Innovation: The Cornerstone of Blue Ocean Strategy</a:t>
            </a:r>
          </a:p>
        </p:txBody>
      </p:sp>
      <p:sp>
        <p:nvSpPr>
          <p:cNvPr id="3" name="Content Placeholder 2"/>
          <p:cNvSpPr>
            <a:spLocks noGrp="1"/>
          </p:cNvSpPr>
          <p:nvPr>
            <p:ph idx="1"/>
          </p:nvPr>
        </p:nvSpPr>
        <p:spPr/>
        <p:txBody>
          <a:bodyPr/>
          <a:lstStyle/>
          <a:p>
            <a:pPr eaLnBrk="1" hangingPunct="1">
              <a:defRPr/>
            </a:pPr>
            <a:r>
              <a:rPr lang="en-US" sz="2400" dirty="0"/>
              <a:t>Value creation alone improves value but is not sufficient to make you stand out in the marketplace</a:t>
            </a:r>
          </a:p>
          <a:p>
            <a:pPr eaLnBrk="1" hangingPunct="1">
              <a:defRPr/>
            </a:pPr>
            <a:r>
              <a:rPr lang="en-US" sz="2400" dirty="0"/>
              <a:t>Innovation alone will often create a product that buyers are not willing to pay for</a:t>
            </a:r>
          </a:p>
          <a:p>
            <a:pPr eaLnBrk="1" hangingPunct="1">
              <a:defRPr/>
            </a:pPr>
            <a:r>
              <a:rPr lang="en-US" sz="2400" dirty="0"/>
              <a:t>Value innovation occurs only when companies align innovation with utility, price, and cost </a:t>
            </a:r>
            <a:r>
              <a:rPr lang="en-US" sz="2400" dirty="0" smtClean="0"/>
              <a:t>positions</a:t>
            </a:r>
          </a:p>
          <a:p>
            <a:pPr eaLnBrk="1" hangingPunct="1">
              <a:defRPr/>
            </a:pPr>
            <a:endParaRPr lang="en-US" sz="2400" dirty="0"/>
          </a:p>
          <a:p>
            <a:pPr eaLnBrk="1" hangingPunct="1">
              <a:defRPr/>
            </a:pPr>
            <a:r>
              <a:rPr lang="en-US" dirty="0"/>
              <a:t>Value innovation:</a:t>
            </a:r>
          </a:p>
          <a:p>
            <a:pPr lvl="1" eaLnBrk="1" hangingPunct="1">
              <a:defRPr/>
            </a:pPr>
            <a:r>
              <a:rPr lang="en-US" dirty="0"/>
              <a:t>Make the competition irrelevant</a:t>
            </a:r>
          </a:p>
          <a:p>
            <a:pPr lvl="1" eaLnBrk="1" hangingPunct="1">
              <a:defRPr/>
            </a:pPr>
            <a:r>
              <a:rPr lang="en-US" dirty="0"/>
              <a:t>Create a leap in value for both buyers and your company</a:t>
            </a:r>
          </a:p>
          <a:p>
            <a:pPr lvl="1" eaLnBrk="1" hangingPunct="1">
              <a:defRPr/>
            </a:pPr>
            <a:r>
              <a:rPr lang="en-US" dirty="0"/>
              <a:t>Open up new and uncontested market space</a:t>
            </a:r>
          </a:p>
          <a:p>
            <a:pPr eaLnBrk="1" hangingPunct="1">
              <a:defRPr/>
            </a:pPr>
            <a:endParaRPr lang="en-US" sz="2400" dirty="0"/>
          </a:p>
        </p:txBody>
      </p:sp>
    </p:spTree>
    <p:extLst>
      <p:ext uri="{BB962C8B-B14F-4D97-AF65-F5344CB8AC3E}">
        <p14:creationId xmlns:p14="http://schemas.microsoft.com/office/powerpoint/2010/main" val="38389114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4" descr="FIGURETitle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9425" y="468313"/>
            <a:ext cx="947738"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Text Box 3"/>
          <p:cNvSpPr txBox="1">
            <a:spLocks noChangeArrowheads="1"/>
          </p:cNvSpPr>
          <p:nvPr/>
        </p:nvSpPr>
        <p:spPr bwMode="auto">
          <a:xfrm>
            <a:off x="2736851" y="409576"/>
            <a:ext cx="747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sz="1800" b="1">
                <a:solidFill>
                  <a:srgbClr val="CC3300"/>
                </a:solidFill>
              </a:rPr>
              <a:t>3.1</a:t>
            </a:r>
            <a:endParaRPr lang="en-US" sz="1800" b="1">
              <a:cs typeface="Arial" panose="020B0604020202020204" pitchFamily="34" charset="0"/>
            </a:endParaRPr>
          </a:p>
        </p:txBody>
      </p:sp>
      <p:sp>
        <p:nvSpPr>
          <p:cNvPr id="6148" name="Line 4"/>
          <p:cNvSpPr>
            <a:spLocks noChangeShapeType="1"/>
          </p:cNvSpPr>
          <p:nvPr/>
        </p:nvSpPr>
        <p:spPr bwMode="auto">
          <a:xfrm>
            <a:off x="1797050" y="1074738"/>
            <a:ext cx="8375650" cy="0"/>
          </a:xfrm>
          <a:prstGeom prst="line">
            <a:avLst/>
          </a:prstGeom>
          <a:noFill/>
          <a:ln w="57150">
            <a:solidFill>
              <a:srgbClr val="DDDDDD"/>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6149" name="Text Box 3"/>
          <p:cNvSpPr txBox="1">
            <a:spLocks noChangeArrowheads="1"/>
          </p:cNvSpPr>
          <p:nvPr/>
        </p:nvSpPr>
        <p:spPr bwMode="auto">
          <a:xfrm>
            <a:off x="3398838" y="406400"/>
            <a:ext cx="67484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lang="en-US" sz="1800" b="1"/>
              <a:t>From Thinking Strategically about the Company’s Situation to Choosing a Strategy</a:t>
            </a:r>
          </a:p>
        </p:txBody>
      </p:sp>
      <p:grpSp>
        <p:nvGrpSpPr>
          <p:cNvPr id="33808" name="Group 16"/>
          <p:cNvGrpSpPr>
            <a:grpSpLocks/>
          </p:cNvGrpSpPr>
          <p:nvPr/>
        </p:nvGrpSpPr>
        <p:grpSpPr bwMode="auto">
          <a:xfrm>
            <a:off x="1906588" y="1749425"/>
            <a:ext cx="8185150" cy="4025900"/>
            <a:chOff x="261" y="981"/>
            <a:chExt cx="5156" cy="2609"/>
          </a:xfrm>
        </p:grpSpPr>
        <p:sp>
          <p:nvSpPr>
            <p:cNvPr id="6153" name="AutoShape 7"/>
            <p:cNvSpPr>
              <a:spLocks noChangeArrowheads="1"/>
            </p:cNvSpPr>
            <p:nvPr/>
          </p:nvSpPr>
          <p:spPr bwMode="blackWhite">
            <a:xfrm>
              <a:off x="261" y="981"/>
              <a:ext cx="1105" cy="1159"/>
            </a:xfrm>
            <a:prstGeom prst="bevel">
              <a:avLst>
                <a:gd name="adj" fmla="val 4162"/>
              </a:avLst>
            </a:prstGeom>
            <a:gradFill rotWithShape="1">
              <a:gsLst>
                <a:gs pos="0">
                  <a:srgbClr val="336600"/>
                </a:gs>
                <a:gs pos="100000">
                  <a:srgbClr val="5D8635"/>
                </a:gs>
              </a:gsLst>
              <a:path path="rect">
                <a:fillToRect t="100000" r="100000"/>
              </a:path>
            </a:gradFill>
            <a:ln w="3175">
              <a:solidFill>
                <a:srgbClr val="336600"/>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Thinking</a:t>
              </a:r>
            </a:p>
            <a:p>
              <a:pPr algn="ctr" eaLnBrk="1" hangingPunct="1"/>
              <a:r>
                <a:rPr lang="en-US" sz="1600" b="1">
                  <a:solidFill>
                    <a:schemeClr val="bg1"/>
                  </a:solidFill>
                </a:rPr>
                <a:t>strategically</a:t>
              </a:r>
            </a:p>
            <a:p>
              <a:pPr algn="ctr" eaLnBrk="1" hangingPunct="1"/>
              <a:r>
                <a:rPr lang="en-US" sz="1600" b="1">
                  <a:solidFill>
                    <a:schemeClr val="bg1"/>
                  </a:solidFill>
                </a:rPr>
                <a:t>about a firm’s</a:t>
              </a:r>
            </a:p>
            <a:p>
              <a:pPr algn="ctr" eaLnBrk="1" hangingPunct="1"/>
              <a:r>
                <a:rPr lang="en-US" sz="1600" b="1">
                  <a:solidFill>
                    <a:schemeClr val="bg1"/>
                  </a:solidFill>
                </a:rPr>
                <a:t>external</a:t>
              </a:r>
            </a:p>
            <a:p>
              <a:pPr algn="ctr" eaLnBrk="1" hangingPunct="1"/>
              <a:r>
                <a:rPr lang="en-US" sz="1600" b="1">
                  <a:solidFill>
                    <a:schemeClr val="bg1"/>
                  </a:solidFill>
                </a:rPr>
                <a:t>environment</a:t>
              </a:r>
            </a:p>
          </p:txBody>
        </p:sp>
        <p:sp>
          <p:nvSpPr>
            <p:cNvPr id="6154" name="AutoShape 8"/>
            <p:cNvSpPr>
              <a:spLocks noChangeArrowheads="1"/>
            </p:cNvSpPr>
            <p:nvPr/>
          </p:nvSpPr>
          <p:spPr bwMode="blackWhite">
            <a:xfrm>
              <a:off x="261" y="2431"/>
              <a:ext cx="1105" cy="1159"/>
            </a:xfrm>
            <a:prstGeom prst="bevel">
              <a:avLst>
                <a:gd name="adj" fmla="val 3620"/>
              </a:avLst>
            </a:prstGeom>
            <a:gradFill rotWithShape="1">
              <a:gsLst>
                <a:gs pos="0">
                  <a:srgbClr val="CC6C18"/>
                </a:gs>
                <a:gs pos="100000">
                  <a:srgbClr val="954F11"/>
                </a:gs>
              </a:gsLst>
              <a:path path="rect">
                <a:fillToRect t="100000" r="100000"/>
              </a:path>
            </a:gradFill>
            <a:ln w="3175">
              <a:solidFill>
                <a:srgbClr val="993300"/>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Thinking</a:t>
              </a:r>
            </a:p>
            <a:p>
              <a:pPr algn="ctr" eaLnBrk="1" hangingPunct="1"/>
              <a:r>
                <a:rPr lang="en-US" sz="1600" b="1">
                  <a:solidFill>
                    <a:schemeClr val="bg1"/>
                  </a:solidFill>
                </a:rPr>
                <a:t>strategically</a:t>
              </a:r>
            </a:p>
            <a:p>
              <a:pPr algn="ctr" eaLnBrk="1" hangingPunct="1"/>
              <a:r>
                <a:rPr lang="en-US" sz="1600" b="1">
                  <a:solidFill>
                    <a:schemeClr val="bg1"/>
                  </a:solidFill>
                </a:rPr>
                <a:t>about a firm’s</a:t>
              </a:r>
            </a:p>
            <a:p>
              <a:pPr algn="ctr" eaLnBrk="1" hangingPunct="1"/>
              <a:r>
                <a:rPr lang="en-US" sz="1600" b="1">
                  <a:solidFill>
                    <a:schemeClr val="bg1"/>
                  </a:solidFill>
                </a:rPr>
                <a:t>internal</a:t>
              </a:r>
            </a:p>
            <a:p>
              <a:pPr algn="ctr" eaLnBrk="1" hangingPunct="1"/>
              <a:r>
                <a:rPr lang="en-US" sz="1600" b="1">
                  <a:solidFill>
                    <a:schemeClr val="bg1"/>
                  </a:solidFill>
                </a:rPr>
                <a:t>environment</a:t>
              </a:r>
            </a:p>
          </p:txBody>
        </p:sp>
        <p:sp>
          <p:nvSpPr>
            <p:cNvPr id="6155" name="AutoShape 9"/>
            <p:cNvSpPr>
              <a:spLocks noChangeArrowheads="1"/>
            </p:cNvSpPr>
            <p:nvPr/>
          </p:nvSpPr>
          <p:spPr bwMode="blackWhite">
            <a:xfrm>
              <a:off x="1942" y="1686"/>
              <a:ext cx="913" cy="1212"/>
            </a:xfrm>
            <a:prstGeom prst="bevel">
              <a:avLst>
                <a:gd name="adj" fmla="val 4931"/>
              </a:avLst>
            </a:prstGeom>
            <a:gradFill rotWithShape="1">
              <a:gsLst>
                <a:gs pos="0">
                  <a:schemeClr val="accent2"/>
                </a:gs>
                <a:gs pos="100000">
                  <a:srgbClr val="1B525D"/>
                </a:gs>
              </a:gsLst>
              <a:path path="rect">
                <a:fillToRect t="100000" r="100000"/>
              </a:path>
            </a:gradFill>
            <a:ln w="3175">
              <a:solidFill>
                <a:srgbClr val="336600"/>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Forming a</a:t>
              </a:r>
            </a:p>
            <a:p>
              <a:pPr algn="ctr" eaLnBrk="1" hangingPunct="1"/>
              <a:r>
                <a:rPr lang="en-US" sz="1600" b="1">
                  <a:solidFill>
                    <a:schemeClr val="bg1"/>
                  </a:solidFill>
                </a:rPr>
                <a:t>strategic</a:t>
              </a:r>
            </a:p>
            <a:p>
              <a:pPr algn="ctr" eaLnBrk="1" hangingPunct="1"/>
              <a:r>
                <a:rPr lang="en-US" sz="1600" b="1">
                  <a:solidFill>
                    <a:schemeClr val="bg1"/>
                  </a:solidFill>
                </a:rPr>
                <a:t>vision of</a:t>
              </a:r>
            </a:p>
            <a:p>
              <a:pPr algn="ctr" eaLnBrk="1" hangingPunct="1"/>
              <a:r>
                <a:rPr lang="en-US" sz="1600" b="1">
                  <a:solidFill>
                    <a:schemeClr val="bg1"/>
                  </a:solidFill>
                </a:rPr>
                <a:t>where the</a:t>
              </a:r>
            </a:p>
            <a:p>
              <a:pPr algn="ctr" eaLnBrk="1" hangingPunct="1"/>
              <a:r>
                <a:rPr lang="en-US" sz="1600" b="1">
                  <a:solidFill>
                    <a:schemeClr val="bg1"/>
                  </a:solidFill>
                </a:rPr>
                <a:t>firm needs </a:t>
              </a:r>
              <a:br>
                <a:rPr lang="en-US" sz="1600" b="1">
                  <a:solidFill>
                    <a:schemeClr val="bg1"/>
                  </a:solidFill>
                </a:rPr>
              </a:br>
              <a:r>
                <a:rPr lang="en-US" sz="1600" b="1">
                  <a:solidFill>
                    <a:schemeClr val="bg1"/>
                  </a:solidFill>
                </a:rPr>
                <a:t>to head</a:t>
              </a:r>
            </a:p>
          </p:txBody>
        </p:sp>
        <p:sp>
          <p:nvSpPr>
            <p:cNvPr id="6156" name="AutoShape 10"/>
            <p:cNvSpPr>
              <a:spLocks noChangeArrowheads="1"/>
            </p:cNvSpPr>
            <p:nvPr/>
          </p:nvSpPr>
          <p:spPr bwMode="blackWhite">
            <a:xfrm>
              <a:off x="3180" y="1686"/>
              <a:ext cx="913" cy="1212"/>
            </a:xfrm>
            <a:prstGeom prst="bevel">
              <a:avLst>
                <a:gd name="adj" fmla="val 4819"/>
              </a:avLst>
            </a:prstGeom>
            <a:gradFill rotWithShape="1">
              <a:gsLst>
                <a:gs pos="0">
                  <a:srgbClr val="CC9900"/>
                </a:gs>
                <a:gs pos="100000">
                  <a:srgbClr val="886600"/>
                </a:gs>
              </a:gsLst>
              <a:path path="rect">
                <a:fillToRect t="100000" r="100000"/>
              </a:path>
            </a:gradFill>
            <a:ln w="3175">
              <a:solidFill>
                <a:srgbClr val="996633"/>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Identifying</a:t>
              </a:r>
            </a:p>
            <a:p>
              <a:pPr algn="ctr" eaLnBrk="1" hangingPunct="1"/>
              <a:r>
                <a:rPr lang="en-US" sz="1600" b="1">
                  <a:solidFill>
                    <a:schemeClr val="bg1"/>
                  </a:solidFill>
                </a:rPr>
                <a:t>promising</a:t>
              </a:r>
            </a:p>
            <a:p>
              <a:pPr algn="ctr" eaLnBrk="1" hangingPunct="1"/>
              <a:r>
                <a:rPr lang="en-US" sz="1600" b="1">
                  <a:solidFill>
                    <a:schemeClr val="bg1"/>
                  </a:solidFill>
                </a:rPr>
                <a:t>strategic</a:t>
              </a:r>
            </a:p>
            <a:p>
              <a:pPr algn="ctr" eaLnBrk="1" hangingPunct="1"/>
              <a:r>
                <a:rPr lang="en-US" sz="1600" b="1">
                  <a:solidFill>
                    <a:schemeClr val="bg1"/>
                  </a:solidFill>
                </a:rPr>
                <a:t>options</a:t>
              </a:r>
            </a:p>
            <a:p>
              <a:pPr algn="ctr" eaLnBrk="1" hangingPunct="1"/>
              <a:r>
                <a:rPr lang="en-US" sz="1600" b="1">
                  <a:solidFill>
                    <a:schemeClr val="bg1"/>
                  </a:solidFill>
                </a:rPr>
                <a:t>for the firm</a:t>
              </a:r>
            </a:p>
          </p:txBody>
        </p:sp>
        <p:sp>
          <p:nvSpPr>
            <p:cNvPr id="6157" name="AutoShape 11"/>
            <p:cNvSpPr>
              <a:spLocks noChangeArrowheads="1"/>
            </p:cNvSpPr>
            <p:nvPr/>
          </p:nvSpPr>
          <p:spPr bwMode="blackWhite">
            <a:xfrm>
              <a:off x="4432" y="1686"/>
              <a:ext cx="985" cy="1212"/>
            </a:xfrm>
            <a:prstGeom prst="bevel">
              <a:avLst>
                <a:gd name="adj" fmla="val 5176"/>
              </a:avLst>
            </a:prstGeom>
            <a:gradFill rotWithShape="1">
              <a:gsLst>
                <a:gs pos="0">
                  <a:srgbClr val="660066"/>
                </a:gs>
                <a:gs pos="100000">
                  <a:srgbClr val="5E005E"/>
                </a:gs>
              </a:gsLst>
              <a:path path="rect">
                <a:fillToRect t="100000" r="100000"/>
              </a:path>
            </a:gradFill>
            <a:ln w="3175">
              <a:solidFill>
                <a:srgbClr val="660066"/>
              </a:solidFill>
              <a:miter lim="800000"/>
              <a:headEnd/>
              <a:tailEnd/>
            </a:ln>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sz="1600" b="1">
                  <a:solidFill>
                    <a:schemeClr val="bg1"/>
                  </a:solidFill>
                </a:rPr>
                <a:t>Selecting the</a:t>
              </a:r>
            </a:p>
            <a:p>
              <a:pPr algn="ctr" eaLnBrk="1" hangingPunct="1"/>
              <a:r>
                <a:rPr lang="en-US" sz="1600" b="1">
                  <a:solidFill>
                    <a:schemeClr val="bg1"/>
                  </a:solidFill>
                </a:rPr>
                <a:t>best strategy</a:t>
              </a:r>
            </a:p>
            <a:p>
              <a:pPr algn="ctr" eaLnBrk="1" hangingPunct="1"/>
              <a:r>
                <a:rPr lang="en-US" sz="1600" b="1">
                  <a:solidFill>
                    <a:schemeClr val="bg1"/>
                  </a:solidFill>
                </a:rPr>
                <a:t>and business</a:t>
              </a:r>
            </a:p>
            <a:p>
              <a:pPr algn="ctr" eaLnBrk="1" hangingPunct="1"/>
              <a:r>
                <a:rPr lang="en-US" sz="1600" b="1">
                  <a:solidFill>
                    <a:schemeClr val="bg1"/>
                  </a:solidFill>
                </a:rPr>
                <a:t>model for </a:t>
              </a:r>
              <a:br>
                <a:rPr lang="en-US" sz="1600" b="1">
                  <a:solidFill>
                    <a:schemeClr val="bg1"/>
                  </a:solidFill>
                </a:rPr>
              </a:br>
              <a:r>
                <a:rPr lang="en-US" sz="1600" b="1">
                  <a:solidFill>
                    <a:schemeClr val="bg1"/>
                  </a:solidFill>
                </a:rPr>
                <a:t>the firm</a:t>
              </a:r>
            </a:p>
          </p:txBody>
        </p:sp>
        <p:cxnSp>
          <p:nvCxnSpPr>
            <p:cNvPr id="6158" name="AutoShape 12"/>
            <p:cNvCxnSpPr>
              <a:cxnSpLocks noChangeShapeType="1"/>
              <a:stCxn id="6153" idx="0"/>
              <a:endCxn id="6155" idx="4"/>
            </p:cNvCxnSpPr>
            <p:nvPr/>
          </p:nvCxnSpPr>
          <p:spPr bwMode="blackWhite">
            <a:xfrm>
              <a:off x="1366" y="1561"/>
              <a:ext cx="576" cy="731"/>
            </a:xfrm>
            <a:prstGeom prst="bentConnector3">
              <a:avLst>
                <a:gd name="adj1" fmla="val 49829"/>
              </a:avLst>
            </a:prstGeom>
            <a:noFill/>
            <a:ln w="57150">
              <a:solidFill>
                <a:srgbClr val="5F5F5F"/>
              </a:solidFill>
              <a:miter lim="800000"/>
              <a:headEnd/>
              <a:tailEnd type="triangle" w="med" len="med"/>
            </a:ln>
            <a:extLst>
              <a:ext uri="{909E8E84-426E-40DD-AFC4-6F175D3DCCD1}">
                <a14:hiddenFill xmlns:a14="http://schemas.microsoft.com/office/drawing/2010/main">
                  <a:noFill/>
                </a14:hiddenFill>
              </a:ext>
            </a:extLst>
          </p:spPr>
        </p:cxnSp>
        <p:cxnSp>
          <p:nvCxnSpPr>
            <p:cNvPr id="6159" name="AutoShape 13"/>
            <p:cNvCxnSpPr>
              <a:cxnSpLocks noChangeShapeType="1"/>
              <a:stCxn id="6154" idx="0"/>
              <a:endCxn id="6155" idx="4"/>
            </p:cNvCxnSpPr>
            <p:nvPr/>
          </p:nvCxnSpPr>
          <p:spPr bwMode="blackWhite">
            <a:xfrm flipV="1">
              <a:off x="1366" y="2292"/>
              <a:ext cx="576" cy="719"/>
            </a:xfrm>
            <a:prstGeom prst="bentConnector3">
              <a:avLst>
                <a:gd name="adj1" fmla="val 49829"/>
              </a:avLst>
            </a:prstGeom>
            <a:noFill/>
            <a:ln w="57150">
              <a:solidFill>
                <a:srgbClr val="5F5F5F"/>
              </a:solidFill>
              <a:miter lim="800000"/>
              <a:headEnd/>
              <a:tailEnd type="triangle" w="med" len="med"/>
            </a:ln>
            <a:extLst>
              <a:ext uri="{909E8E84-426E-40DD-AFC4-6F175D3DCCD1}">
                <a14:hiddenFill xmlns:a14="http://schemas.microsoft.com/office/drawing/2010/main">
                  <a:noFill/>
                </a14:hiddenFill>
              </a:ext>
            </a:extLst>
          </p:spPr>
        </p:cxnSp>
        <p:cxnSp>
          <p:nvCxnSpPr>
            <p:cNvPr id="6160" name="AutoShape 14"/>
            <p:cNvCxnSpPr>
              <a:cxnSpLocks noChangeShapeType="1"/>
              <a:stCxn id="6156" idx="0"/>
              <a:endCxn id="6157" idx="4"/>
            </p:cNvCxnSpPr>
            <p:nvPr/>
          </p:nvCxnSpPr>
          <p:spPr bwMode="blackWhite">
            <a:xfrm>
              <a:off x="2855" y="2292"/>
              <a:ext cx="325" cy="0"/>
            </a:xfrm>
            <a:prstGeom prst="straightConnector1">
              <a:avLst/>
            </a:prstGeom>
            <a:noFill/>
            <a:ln w="57150">
              <a:solidFill>
                <a:srgbClr val="5F5F5F"/>
              </a:solidFill>
              <a:round/>
              <a:headEnd/>
              <a:tailEnd type="triangle" w="med" len="med"/>
            </a:ln>
            <a:extLst>
              <a:ext uri="{909E8E84-426E-40DD-AFC4-6F175D3DCCD1}">
                <a14:hiddenFill xmlns:a14="http://schemas.microsoft.com/office/drawing/2010/main">
                  <a:noFill/>
                </a14:hiddenFill>
              </a:ext>
            </a:extLst>
          </p:spPr>
        </p:cxnSp>
        <p:cxnSp>
          <p:nvCxnSpPr>
            <p:cNvPr id="6161" name="AutoShape 15"/>
            <p:cNvCxnSpPr>
              <a:cxnSpLocks noChangeShapeType="1"/>
              <a:stCxn id="6156" idx="0"/>
              <a:endCxn id="6157" idx="4"/>
            </p:cNvCxnSpPr>
            <p:nvPr/>
          </p:nvCxnSpPr>
          <p:spPr bwMode="blackWhite">
            <a:xfrm>
              <a:off x="4093" y="2292"/>
              <a:ext cx="339" cy="0"/>
            </a:xfrm>
            <a:prstGeom prst="straightConnector1">
              <a:avLst/>
            </a:prstGeom>
            <a:noFill/>
            <a:ln w="57150">
              <a:solidFill>
                <a:srgbClr val="5F5F5F"/>
              </a:solidFill>
              <a:round/>
              <a:headEnd/>
              <a:tailEnd type="triangle"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5893402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3808"/>
                                        </p:tgtEl>
                                        <p:attrNameLst>
                                          <p:attrName>style.visibility</p:attrName>
                                        </p:attrNameLst>
                                      </p:cBhvr>
                                      <p:to>
                                        <p:strVal val="visible"/>
                                      </p:to>
                                    </p:set>
                                    <p:animEffect transition="in" filter="wipe(left)">
                                      <p:cBhvr>
                                        <p:cTn id="7" dur="2000"/>
                                        <p:tgtEl>
                                          <p:spTgt spid="338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4"/>
          <p:cNvSpPr txBox="1">
            <a:spLocks noChangeArrowheads="1"/>
          </p:cNvSpPr>
          <p:nvPr/>
        </p:nvSpPr>
        <p:spPr bwMode="auto">
          <a:xfrm>
            <a:off x="4041775" y="4151314"/>
            <a:ext cx="184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GB" altLang="en-US"/>
          </a:p>
        </p:txBody>
      </p:sp>
      <p:sp>
        <p:nvSpPr>
          <p:cNvPr id="20483" name="Text Box 5"/>
          <p:cNvSpPr txBox="1">
            <a:spLocks noChangeArrowheads="1"/>
          </p:cNvSpPr>
          <p:nvPr/>
        </p:nvSpPr>
        <p:spPr bwMode="auto">
          <a:xfrm>
            <a:off x="2246314" y="3151188"/>
            <a:ext cx="2333625" cy="177641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Utility</a:t>
            </a:r>
          </a:p>
          <a:p>
            <a:pPr algn="ctr" eaLnBrk="1" hangingPunct="1"/>
            <a:r>
              <a:rPr lang="en-US" altLang="en-US" sz="2000"/>
              <a:t>Create new </a:t>
            </a:r>
          </a:p>
          <a:p>
            <a:pPr algn="ctr" eaLnBrk="1" hangingPunct="1"/>
            <a:r>
              <a:rPr lang="en-US" altLang="en-US" sz="2000"/>
              <a:t>buyer</a:t>
            </a:r>
          </a:p>
          <a:p>
            <a:pPr algn="ctr" eaLnBrk="1" hangingPunct="1"/>
            <a:r>
              <a:rPr lang="en-US" altLang="en-US" sz="2000"/>
              <a:t>utilities</a:t>
            </a:r>
          </a:p>
          <a:p>
            <a:pPr algn="ctr" eaLnBrk="1" hangingPunct="1"/>
            <a:endParaRPr lang="en-US" altLang="en-US" sz="2000"/>
          </a:p>
        </p:txBody>
      </p:sp>
      <p:sp>
        <p:nvSpPr>
          <p:cNvPr id="20484" name="Text Box 6"/>
          <p:cNvSpPr txBox="1">
            <a:spLocks noChangeArrowheads="1"/>
          </p:cNvSpPr>
          <p:nvPr/>
        </p:nvSpPr>
        <p:spPr bwMode="auto">
          <a:xfrm>
            <a:off x="5032375" y="3189289"/>
            <a:ext cx="2376488" cy="1766887"/>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smtClean="0"/>
              <a:t>Price</a:t>
            </a:r>
          </a:p>
          <a:p>
            <a:pPr algn="ctr" eaLnBrk="1" hangingPunct="1"/>
            <a:r>
              <a:rPr lang="en-US" altLang="en-US" sz="2000" smtClean="0"/>
              <a:t>Set a price that </a:t>
            </a:r>
          </a:p>
          <a:p>
            <a:pPr algn="ctr" eaLnBrk="1" hangingPunct="1"/>
            <a:r>
              <a:rPr lang="en-US" altLang="en-US" sz="2000" smtClean="0"/>
              <a:t>attracts a mass</a:t>
            </a:r>
          </a:p>
          <a:p>
            <a:pPr algn="ctr" eaLnBrk="1" hangingPunct="1"/>
            <a:r>
              <a:rPr lang="en-US" altLang="en-US" sz="2000" smtClean="0"/>
              <a:t>of buyers</a:t>
            </a:r>
          </a:p>
          <a:p>
            <a:pPr algn="ctr" eaLnBrk="1" hangingPunct="1"/>
            <a:endParaRPr lang="en-US" altLang="en-US" sz="2000"/>
          </a:p>
        </p:txBody>
      </p:sp>
      <p:sp>
        <p:nvSpPr>
          <p:cNvPr id="20485" name="Text Box 7"/>
          <p:cNvSpPr txBox="1">
            <a:spLocks noChangeArrowheads="1"/>
          </p:cNvSpPr>
          <p:nvPr/>
        </p:nvSpPr>
        <p:spPr bwMode="auto">
          <a:xfrm>
            <a:off x="8099426" y="3189288"/>
            <a:ext cx="2105025" cy="1446212"/>
          </a:xfrm>
          <a:prstGeom prst="rect">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Cost</a:t>
            </a:r>
          </a:p>
          <a:p>
            <a:pPr algn="ctr" eaLnBrk="1" hangingPunct="1"/>
            <a:r>
              <a:rPr lang="en-US" altLang="en-US" sz="2000"/>
              <a:t>Set the structure based on a target</a:t>
            </a:r>
            <a:endParaRPr lang="en-US" altLang="en-US" sz="2400"/>
          </a:p>
        </p:txBody>
      </p:sp>
      <p:sp>
        <p:nvSpPr>
          <p:cNvPr id="20486" name="AutoShape 11"/>
          <p:cNvSpPr>
            <a:spLocks noChangeArrowheads="1"/>
          </p:cNvSpPr>
          <p:nvPr/>
        </p:nvSpPr>
        <p:spPr bwMode="auto">
          <a:xfrm>
            <a:off x="2184400" y="1628776"/>
            <a:ext cx="7956550" cy="1039813"/>
          </a:xfrm>
          <a:prstGeom prst="triangle">
            <a:avLst>
              <a:gd name="adj" fmla="val 50000"/>
            </a:avLst>
          </a:prstGeom>
          <a:noFill/>
          <a:ln w="3810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2800"/>
              <a:t>Value Innovation</a:t>
            </a:r>
          </a:p>
        </p:txBody>
      </p:sp>
      <p:sp>
        <p:nvSpPr>
          <p:cNvPr id="8" name="Rectangle 7"/>
          <p:cNvSpPr/>
          <p:nvPr/>
        </p:nvSpPr>
        <p:spPr>
          <a:xfrm>
            <a:off x="2095501" y="285750"/>
            <a:ext cx="8143875" cy="707886"/>
          </a:xfrm>
          <a:prstGeom prst="rect">
            <a:avLst/>
          </a:prstGeom>
        </p:spPr>
        <p:txBody>
          <a:bodyPr>
            <a:spAutoFit/>
          </a:bodyPr>
          <a:lstStyle/>
          <a:p>
            <a:pPr>
              <a:defRPr/>
            </a:pPr>
            <a:r>
              <a:rPr lang="en-US" sz="4000" b="1" dirty="0">
                <a:effectLst>
                  <a:outerShdw blurRad="38100" dist="38100" dir="2700000" algn="tl">
                    <a:srgbClr val="000000">
                      <a:alpha val="43137"/>
                    </a:srgbClr>
                  </a:outerShdw>
                </a:effectLst>
              </a:rPr>
              <a:t>Unlocking non-customer demand</a:t>
            </a:r>
          </a:p>
        </p:txBody>
      </p:sp>
    </p:spTree>
    <p:extLst>
      <p:ext uri="{BB962C8B-B14F-4D97-AF65-F5344CB8AC3E}">
        <p14:creationId xmlns:p14="http://schemas.microsoft.com/office/powerpoint/2010/main" val="32744100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70DC115B-8D29-44CE-8E76-F655E5053F18}" type="slidenum">
              <a:rPr lang="en-US" altLang="en-US" sz="1200">
                <a:solidFill>
                  <a:srgbClr val="898989"/>
                </a:solidFill>
              </a:rPr>
              <a:pPr>
                <a:spcBef>
                  <a:spcPct val="0"/>
                </a:spcBef>
                <a:buFontTx/>
                <a:buNone/>
              </a:pPr>
              <a:t>51</a:t>
            </a:fld>
            <a:endParaRPr lang="en-US" altLang="en-US" sz="1200">
              <a:solidFill>
                <a:srgbClr val="898989"/>
              </a:solidFill>
            </a:endParaRPr>
          </a:p>
        </p:txBody>
      </p:sp>
      <p:sp>
        <p:nvSpPr>
          <p:cNvPr id="22534" name="Title 1"/>
          <p:cNvSpPr>
            <a:spLocks noGrp="1"/>
          </p:cNvSpPr>
          <p:nvPr>
            <p:ph type="title" idx="4294967295"/>
          </p:nvPr>
        </p:nvSpPr>
        <p:spPr>
          <a:xfrm>
            <a:off x="1752600" y="274638"/>
            <a:ext cx="8686800" cy="1143000"/>
          </a:xfrm>
        </p:spPr>
        <p:txBody>
          <a:bodyPr/>
          <a:lstStyle/>
          <a:p>
            <a:pPr eaLnBrk="1" hangingPunct="1"/>
            <a:r>
              <a:rPr lang="en-US" altLang="en-US" smtClean="0">
                <a:latin typeface="Times New Roman" panose="02020603050405020304" pitchFamily="18" charset="0"/>
              </a:rPr>
              <a:t>The Impact of Creating Blue Oceans</a:t>
            </a:r>
          </a:p>
        </p:txBody>
      </p:sp>
      <p:graphicFrame>
        <p:nvGraphicFramePr>
          <p:cNvPr id="2" name="Diagram 1"/>
          <p:cNvGraphicFramePr/>
          <p:nvPr/>
        </p:nvGraphicFramePr>
        <p:xfrm>
          <a:off x="1981200" y="1614488"/>
          <a:ext cx="82296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535" name="Rectangle 5"/>
          <p:cNvSpPr>
            <a:spLocks noChangeArrowheads="1"/>
          </p:cNvSpPr>
          <p:nvPr/>
        </p:nvSpPr>
        <p:spPr bwMode="auto">
          <a:xfrm>
            <a:off x="2057401" y="2057400"/>
            <a:ext cx="126460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a:latin typeface="Times New Roman" panose="02020603050405020304" pitchFamily="18" charset="0"/>
              </a:rPr>
              <a:t>  </a:t>
            </a:r>
          </a:p>
        </p:txBody>
      </p:sp>
      <p:graphicFrame>
        <p:nvGraphicFramePr>
          <p:cNvPr id="22536" name="Object 6"/>
          <p:cNvGraphicFramePr>
            <a:graphicFrameLocks noChangeAspect="1"/>
          </p:cNvGraphicFramePr>
          <p:nvPr/>
        </p:nvGraphicFramePr>
        <p:xfrm>
          <a:off x="2133600" y="1752600"/>
          <a:ext cx="7924800" cy="3886200"/>
        </p:xfrm>
        <a:graphic>
          <a:graphicData uri="http://schemas.openxmlformats.org/presentationml/2006/ole">
            <mc:AlternateContent xmlns:mc="http://schemas.openxmlformats.org/markup-compatibility/2006">
              <mc:Choice xmlns:v="urn:schemas-microsoft-com:vml" Requires="v">
                <p:oleObj spid="_x0000_s38928" name="Chart" r:id="rId8" imgW="4248302" imgH="2400300" progId="Excel.Chart.8">
                  <p:embed/>
                </p:oleObj>
              </mc:Choice>
              <mc:Fallback>
                <p:oleObj name="Chart" r:id="rId8" imgW="4248302" imgH="2400300" progId="Excel.Chart.8">
                  <p:embed/>
                  <p:pic>
                    <p:nvPicPr>
                      <p:cNvPr id="22536"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3600" y="1752600"/>
                        <a:ext cx="7924800"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37" name="Text Box 7"/>
          <p:cNvSpPr txBox="1">
            <a:spLocks noChangeArrowheads="1"/>
          </p:cNvSpPr>
          <p:nvPr/>
        </p:nvSpPr>
        <p:spPr bwMode="auto">
          <a:xfrm>
            <a:off x="1752600" y="3276600"/>
            <a:ext cx="1752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a:latin typeface="Arial" panose="020B0604020202020204" pitchFamily="34" charset="0"/>
              </a:rPr>
              <a:t>Business Launch</a:t>
            </a:r>
          </a:p>
        </p:txBody>
      </p:sp>
      <p:sp>
        <p:nvSpPr>
          <p:cNvPr id="22538" name="Text Box 9"/>
          <p:cNvSpPr txBox="1">
            <a:spLocks noChangeArrowheads="1"/>
          </p:cNvSpPr>
          <p:nvPr/>
        </p:nvSpPr>
        <p:spPr bwMode="auto">
          <a:xfrm>
            <a:off x="2308226" y="3725863"/>
            <a:ext cx="5111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22539" name="Text Box 10"/>
          <p:cNvSpPr txBox="1">
            <a:spLocks noChangeArrowheads="1"/>
          </p:cNvSpPr>
          <p:nvPr/>
        </p:nvSpPr>
        <p:spPr bwMode="auto">
          <a:xfrm>
            <a:off x="1752600" y="3733800"/>
            <a:ext cx="16764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b="1">
                <a:latin typeface="Arial" panose="020B0604020202020204" pitchFamily="34" charset="0"/>
              </a:rPr>
              <a:t>Revenue Impact</a:t>
            </a:r>
          </a:p>
        </p:txBody>
      </p:sp>
      <p:sp>
        <p:nvSpPr>
          <p:cNvPr id="22540" name="Text Box 11"/>
          <p:cNvSpPr txBox="1">
            <a:spLocks noChangeArrowheads="1"/>
          </p:cNvSpPr>
          <p:nvPr/>
        </p:nvSpPr>
        <p:spPr bwMode="auto">
          <a:xfrm>
            <a:off x="1752600" y="4191000"/>
            <a:ext cx="1447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b="1">
                <a:latin typeface="Arial" panose="020B0604020202020204" pitchFamily="34" charset="0"/>
              </a:rPr>
              <a:t>Profit Impact</a:t>
            </a:r>
          </a:p>
        </p:txBody>
      </p:sp>
    </p:spTree>
    <p:extLst>
      <p:ext uri="{BB962C8B-B14F-4D97-AF65-F5344CB8AC3E}">
        <p14:creationId xmlns:p14="http://schemas.microsoft.com/office/powerpoint/2010/main" val="208472921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2238376" y="285751"/>
            <a:ext cx="3825875" cy="708025"/>
          </a:xfrm>
          <a:prstGeom prst="rect">
            <a:avLst/>
          </a:prstGeom>
          <a:noFill/>
          <a:ln w="9525">
            <a:noFill/>
            <a:miter lim="800000"/>
            <a:headEnd/>
            <a:tailEnd/>
          </a:ln>
          <a:effectLst/>
        </p:spPr>
        <p:txBody>
          <a:bodyPr wrap="none">
            <a:spAutoFit/>
          </a:bodyPr>
          <a:lstStyle/>
          <a:p>
            <a:pPr fontAlgn="base">
              <a:spcBef>
                <a:spcPct val="0"/>
              </a:spcBef>
              <a:spcAft>
                <a:spcPct val="0"/>
              </a:spcAft>
              <a:defRPr/>
            </a:pPr>
            <a:r>
              <a:rPr lang="de-DE" sz="4000" b="1" dirty="0">
                <a:solidFill>
                  <a:srgbClr val="FFFFFF"/>
                </a:solidFill>
                <a:effectLst>
                  <a:outerShdw blurRad="38100" dist="38100" dir="2700000" algn="tl">
                    <a:srgbClr val="000000">
                      <a:alpha val="43137"/>
                    </a:srgbClr>
                  </a:outerShdw>
                </a:effectLst>
                <a:latin typeface="Tahoma" pitchFamily="34" charset="0"/>
              </a:rPr>
              <a:t>Two worlds …</a:t>
            </a:r>
          </a:p>
        </p:txBody>
      </p:sp>
      <p:sp>
        <p:nvSpPr>
          <p:cNvPr id="13315" name="Line 4"/>
          <p:cNvSpPr>
            <a:spLocks noChangeShapeType="1"/>
          </p:cNvSpPr>
          <p:nvPr/>
        </p:nvSpPr>
        <p:spPr bwMode="auto">
          <a:xfrm>
            <a:off x="2351089" y="1125538"/>
            <a:ext cx="74898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fontAlgn="base">
              <a:spcBef>
                <a:spcPct val="0"/>
              </a:spcBef>
              <a:spcAft>
                <a:spcPct val="0"/>
              </a:spcAft>
            </a:pPr>
            <a:endParaRPr lang="en-ZA">
              <a:solidFill>
                <a:srgbClr val="FFFFFF"/>
              </a:solidFill>
              <a:latin typeface="Arial" panose="020B0604020202020204" pitchFamily="34" charset="0"/>
            </a:endParaRPr>
          </a:p>
        </p:txBody>
      </p:sp>
      <p:graphicFrame>
        <p:nvGraphicFramePr>
          <p:cNvPr id="52273" name="Group 49"/>
          <p:cNvGraphicFramePr>
            <a:graphicFrameLocks noGrp="1"/>
          </p:cNvGraphicFramePr>
          <p:nvPr>
            <p:extLst>
              <p:ext uri="{D42A27DB-BD31-4B8C-83A1-F6EECF244321}">
                <p14:modId xmlns:p14="http://schemas.microsoft.com/office/powerpoint/2010/main" val="770112851"/>
              </p:ext>
            </p:extLst>
          </p:nvPr>
        </p:nvGraphicFramePr>
        <p:xfrm>
          <a:off x="785308" y="1397000"/>
          <a:ext cx="10488706" cy="5140326"/>
        </p:xfrm>
        <a:graphic>
          <a:graphicData uri="http://schemas.openxmlformats.org/drawingml/2006/table">
            <a:tbl>
              <a:tblPr/>
              <a:tblGrid>
                <a:gridCol w="5246445">
                  <a:extLst>
                    <a:ext uri="{9D8B030D-6E8A-4147-A177-3AD203B41FA5}">
                      <a16:colId xmlns:a16="http://schemas.microsoft.com/office/drawing/2014/main" val="20000"/>
                    </a:ext>
                  </a:extLst>
                </a:gridCol>
                <a:gridCol w="5242261">
                  <a:extLst>
                    <a:ext uri="{9D8B030D-6E8A-4147-A177-3AD203B41FA5}">
                      <a16:colId xmlns:a16="http://schemas.microsoft.com/office/drawing/2014/main" val="20001"/>
                    </a:ext>
                  </a:extLst>
                </a:gridCol>
              </a:tblGrid>
              <a:tr h="677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rgbClr val="800000"/>
                          </a:solidFill>
                          <a:effectLst/>
                          <a:latin typeface="Arial" pitchFamily="34" charset="0"/>
                        </a:rPr>
                        <a:t>Red Ocean Strategy</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smtClean="0">
                          <a:ln>
                            <a:noFill/>
                          </a:ln>
                          <a:solidFill>
                            <a:schemeClr val="accent5"/>
                          </a:solidFill>
                          <a:effectLst/>
                          <a:latin typeface="Arial" pitchFamily="34" charset="0"/>
                        </a:rPr>
                        <a:t>Blue Ocean Strategy</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0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smtClean="0">
                          <a:ln>
                            <a:noFill/>
                          </a:ln>
                          <a:solidFill>
                            <a:srgbClr val="800000"/>
                          </a:solidFill>
                          <a:effectLst/>
                          <a:latin typeface="Arial" pitchFamily="34" charset="0"/>
                        </a:rPr>
                        <a:t>Compete in existing market space.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accent5"/>
                          </a:solidFill>
                          <a:effectLst/>
                          <a:latin typeface="Arial" pitchFamily="34" charset="0"/>
                        </a:rPr>
                        <a:t>Create uncontested market space.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smtClean="0">
                          <a:ln>
                            <a:noFill/>
                          </a:ln>
                          <a:solidFill>
                            <a:srgbClr val="800000"/>
                          </a:solidFill>
                          <a:effectLst/>
                          <a:latin typeface="Arial" pitchFamily="34" charset="0"/>
                        </a:rPr>
                        <a:t>Beat the competition.</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accent5"/>
                          </a:solidFill>
                          <a:effectLst/>
                          <a:latin typeface="Arial" pitchFamily="34" charset="0"/>
                        </a:rPr>
                        <a:t>Make the competition irrelevant.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208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rgbClr val="800000"/>
                          </a:solidFill>
                          <a:effectLst/>
                          <a:latin typeface="Arial" pitchFamily="34" charset="0"/>
                        </a:rPr>
                        <a:t>Exploit existing demand.</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accent5"/>
                          </a:solidFill>
                          <a:effectLst/>
                          <a:latin typeface="Arial" pitchFamily="34" charset="0"/>
                        </a:rPr>
                        <a:t>Create and capture new demand.</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763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smtClean="0">
                          <a:ln>
                            <a:noFill/>
                          </a:ln>
                          <a:solidFill>
                            <a:srgbClr val="800000"/>
                          </a:solidFill>
                          <a:effectLst/>
                          <a:latin typeface="Arial" pitchFamily="34" charset="0"/>
                        </a:rPr>
                        <a:t>Make the value-cost trade-off.</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accent5"/>
                          </a:solidFill>
                          <a:effectLst/>
                          <a:latin typeface="Arial" pitchFamily="34" charset="0"/>
                        </a:rPr>
                        <a:t>Break the value-cost trade-off.</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49978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smtClean="0">
                          <a:ln>
                            <a:noFill/>
                          </a:ln>
                          <a:solidFill>
                            <a:srgbClr val="800000"/>
                          </a:solidFill>
                          <a:effectLst/>
                          <a:latin typeface="Arial" pitchFamily="34" charset="0"/>
                        </a:rPr>
                        <a:t>Align the whole system of a strategic firm's activities with its choice </a:t>
                      </a:r>
                      <a:r>
                        <a:rPr kumimoji="0" lang="en-US" sz="2200" b="0" i="1" u="none" strike="noStrike" cap="none" normalizeH="0" baseline="0" smtClean="0">
                          <a:ln>
                            <a:noFill/>
                          </a:ln>
                          <a:solidFill>
                            <a:srgbClr val="800000"/>
                          </a:solidFill>
                          <a:effectLst/>
                          <a:latin typeface="Arial" pitchFamily="34" charset="0"/>
                        </a:rPr>
                        <a:t>of </a:t>
                      </a:r>
                      <a:r>
                        <a:rPr kumimoji="0" lang="en-US" sz="2200" b="0" i="0" u="none" strike="noStrike" cap="none" normalizeH="0" baseline="0" smtClean="0">
                          <a:ln>
                            <a:noFill/>
                          </a:ln>
                          <a:solidFill>
                            <a:srgbClr val="800000"/>
                          </a:solidFill>
                          <a:effectLst/>
                          <a:latin typeface="Arial" pitchFamily="34" charset="0"/>
                        </a:rPr>
                        <a:t>differentiation or low cost.</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accent5"/>
                          </a:solidFill>
                          <a:effectLst/>
                          <a:latin typeface="Arial" pitchFamily="34" charset="0"/>
                        </a:rPr>
                        <a:t>Align the whole system of a firm's activities in pursuit of differentiation </a:t>
                      </a:r>
                      <a:r>
                        <a:rPr kumimoji="0" lang="en-US" sz="2200" b="0" i="1" u="none" strike="noStrike" cap="none" normalizeH="0" baseline="0" dirty="0" smtClean="0">
                          <a:ln>
                            <a:noFill/>
                          </a:ln>
                          <a:solidFill>
                            <a:schemeClr val="accent5"/>
                          </a:solidFill>
                          <a:effectLst/>
                          <a:latin typeface="Arial" pitchFamily="34" charset="0"/>
                        </a:rPr>
                        <a:t>and</a:t>
                      </a:r>
                      <a:r>
                        <a:rPr kumimoji="0" lang="en-US" sz="2200" b="0" i="0" u="none" strike="noStrike" cap="none" normalizeH="0" baseline="0" dirty="0" smtClean="0">
                          <a:ln>
                            <a:noFill/>
                          </a:ln>
                          <a:solidFill>
                            <a:schemeClr val="accent5"/>
                          </a:solidFill>
                          <a:effectLst/>
                          <a:latin typeface="Arial" pitchFamily="34" charset="0"/>
                        </a:rPr>
                        <a:t> low cost.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200" b="0" i="0" u="none" strike="noStrike" cap="none" normalizeH="0" baseline="0" dirty="0" smtClean="0">
                          <a:ln>
                            <a:noFill/>
                          </a:ln>
                          <a:solidFill>
                            <a:schemeClr val="accent5"/>
                          </a:solidFill>
                          <a:effectLst/>
                          <a:latin typeface="Arial" pitchFamily="34" charset="0"/>
                        </a:rPr>
                        <a:t>        </a:t>
                      </a:r>
                      <a:r>
                        <a:rPr kumimoji="0" lang="en-US" sz="2200" b="1" i="0" u="none" strike="noStrike" cap="none" normalizeH="0" baseline="0" dirty="0" smtClean="0">
                          <a:ln>
                            <a:noFill/>
                          </a:ln>
                          <a:solidFill>
                            <a:schemeClr val="accent5"/>
                          </a:solidFill>
                          <a:effectLst/>
                          <a:latin typeface="Arial" pitchFamily="34" charset="0"/>
                        </a:rPr>
                        <a:t>VALUE INNOVATION</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3339" name="AutoShape 50"/>
          <p:cNvSpPr>
            <a:spLocks noChangeArrowheads="1"/>
          </p:cNvSpPr>
          <p:nvPr/>
        </p:nvSpPr>
        <p:spPr bwMode="auto">
          <a:xfrm>
            <a:off x="6311901" y="6165850"/>
            <a:ext cx="360363" cy="215900"/>
          </a:xfrm>
          <a:prstGeom prst="rightArrow">
            <a:avLst>
              <a:gd name="adj1" fmla="val 50000"/>
              <a:gd name="adj2" fmla="val 41728"/>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fontAlgn="base" hangingPunct="1">
              <a:spcBef>
                <a:spcPct val="0"/>
              </a:spcBef>
              <a:spcAft>
                <a:spcPct val="0"/>
              </a:spcAft>
            </a:pPr>
            <a:endParaRPr lang="en-US" altLang="en-US">
              <a:solidFill>
                <a:srgbClr val="FFFFFF"/>
              </a:solidFill>
            </a:endParaRPr>
          </a:p>
        </p:txBody>
      </p:sp>
    </p:spTree>
    <p:extLst>
      <p:ext uri="{BB962C8B-B14F-4D97-AF65-F5344CB8AC3E}">
        <p14:creationId xmlns:p14="http://schemas.microsoft.com/office/powerpoint/2010/main" val="31939041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184" y="139850"/>
            <a:ext cx="11933816" cy="6637468"/>
          </a:xfrm>
          <a:prstGeom prst="rect">
            <a:avLst/>
          </a:prstGeom>
        </p:spPr>
      </p:pic>
    </p:spTree>
    <p:extLst>
      <p:ext uri="{BB962C8B-B14F-4D97-AF65-F5344CB8AC3E}">
        <p14:creationId xmlns:p14="http://schemas.microsoft.com/office/powerpoint/2010/main" val="3026826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 Box 3"/>
          <p:cNvSpPr txBox="1">
            <a:spLocks noChangeArrowheads="1"/>
          </p:cNvSpPr>
          <p:nvPr/>
        </p:nvSpPr>
        <p:spPr bwMode="auto">
          <a:xfrm>
            <a:off x="2244726" y="44451"/>
            <a:ext cx="7813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800" b="1"/>
              <a:t>BOS Logic: Get the Strategic Sequence right</a:t>
            </a:r>
          </a:p>
        </p:txBody>
      </p:sp>
      <p:sp>
        <p:nvSpPr>
          <p:cNvPr id="30723" name="Line 4"/>
          <p:cNvSpPr>
            <a:spLocks noChangeShapeType="1"/>
          </p:cNvSpPr>
          <p:nvPr/>
        </p:nvSpPr>
        <p:spPr bwMode="auto">
          <a:xfrm>
            <a:off x="2351089" y="549275"/>
            <a:ext cx="7489825"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24" name="Rectangle 11"/>
          <p:cNvSpPr>
            <a:spLocks noChangeArrowheads="1"/>
          </p:cNvSpPr>
          <p:nvPr/>
        </p:nvSpPr>
        <p:spPr bwMode="auto">
          <a:xfrm>
            <a:off x="2566989" y="836613"/>
            <a:ext cx="3095625" cy="1008062"/>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25" name="Line 12"/>
          <p:cNvSpPr>
            <a:spLocks noChangeShapeType="1"/>
          </p:cNvSpPr>
          <p:nvPr/>
        </p:nvSpPr>
        <p:spPr bwMode="auto">
          <a:xfrm>
            <a:off x="2566989" y="1125538"/>
            <a:ext cx="3095625"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26" name="Text Box 14"/>
          <p:cNvSpPr txBox="1">
            <a:spLocks noChangeArrowheads="1"/>
          </p:cNvSpPr>
          <p:nvPr/>
        </p:nvSpPr>
        <p:spPr bwMode="auto">
          <a:xfrm>
            <a:off x="2566989" y="836614"/>
            <a:ext cx="3095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Buyer utility</a:t>
            </a:r>
          </a:p>
        </p:txBody>
      </p:sp>
      <p:sp>
        <p:nvSpPr>
          <p:cNvPr id="30727" name="Text Box 15"/>
          <p:cNvSpPr txBox="1">
            <a:spLocks noChangeArrowheads="1"/>
          </p:cNvSpPr>
          <p:nvPr/>
        </p:nvSpPr>
        <p:spPr bwMode="auto">
          <a:xfrm>
            <a:off x="2566988" y="1150939"/>
            <a:ext cx="3041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Is there exceptional buyer </a:t>
            </a:r>
          </a:p>
          <a:p>
            <a:pPr algn="ctr" eaLnBrk="1" hangingPunct="1"/>
            <a:r>
              <a:rPr lang="en-US" altLang="en-US" sz="1500"/>
              <a:t>utility in your business idea?</a:t>
            </a:r>
          </a:p>
        </p:txBody>
      </p:sp>
      <p:sp>
        <p:nvSpPr>
          <p:cNvPr id="30728" name="Rectangle 16"/>
          <p:cNvSpPr>
            <a:spLocks noChangeArrowheads="1"/>
          </p:cNvSpPr>
          <p:nvPr/>
        </p:nvSpPr>
        <p:spPr bwMode="auto">
          <a:xfrm>
            <a:off x="2495551" y="4824413"/>
            <a:ext cx="3095625" cy="1268412"/>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29" name="Text Box 17"/>
          <p:cNvSpPr txBox="1">
            <a:spLocks noChangeArrowheads="1"/>
          </p:cNvSpPr>
          <p:nvPr/>
        </p:nvSpPr>
        <p:spPr bwMode="auto">
          <a:xfrm>
            <a:off x="2495551" y="4797426"/>
            <a:ext cx="3095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Adoption</a:t>
            </a:r>
          </a:p>
        </p:txBody>
      </p:sp>
      <p:sp>
        <p:nvSpPr>
          <p:cNvPr id="30730" name="Text Box 18"/>
          <p:cNvSpPr txBox="1">
            <a:spLocks noChangeArrowheads="1"/>
          </p:cNvSpPr>
          <p:nvPr/>
        </p:nvSpPr>
        <p:spPr bwMode="auto">
          <a:xfrm>
            <a:off x="2495550" y="5084763"/>
            <a:ext cx="30416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What are the adoption hurdles in actualizing your business idea?</a:t>
            </a:r>
          </a:p>
          <a:p>
            <a:pPr algn="ctr" eaLnBrk="1" hangingPunct="1"/>
            <a:r>
              <a:rPr lang="en-US" altLang="en-US" sz="1500"/>
              <a:t>Are you addressing them up front?</a:t>
            </a:r>
          </a:p>
        </p:txBody>
      </p:sp>
      <p:sp>
        <p:nvSpPr>
          <p:cNvPr id="30731" name="Rectangle 19"/>
          <p:cNvSpPr>
            <a:spLocks noChangeArrowheads="1"/>
          </p:cNvSpPr>
          <p:nvPr/>
        </p:nvSpPr>
        <p:spPr bwMode="auto">
          <a:xfrm>
            <a:off x="2495551" y="2278063"/>
            <a:ext cx="3095625" cy="863600"/>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32" name="Text Box 20"/>
          <p:cNvSpPr txBox="1">
            <a:spLocks noChangeArrowheads="1"/>
          </p:cNvSpPr>
          <p:nvPr/>
        </p:nvSpPr>
        <p:spPr bwMode="auto">
          <a:xfrm>
            <a:off x="2566988" y="2244726"/>
            <a:ext cx="29527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Price</a:t>
            </a:r>
          </a:p>
        </p:txBody>
      </p:sp>
      <p:sp>
        <p:nvSpPr>
          <p:cNvPr id="30733" name="Text Box 21"/>
          <p:cNvSpPr txBox="1">
            <a:spLocks noChangeArrowheads="1"/>
          </p:cNvSpPr>
          <p:nvPr/>
        </p:nvSpPr>
        <p:spPr bwMode="auto">
          <a:xfrm>
            <a:off x="2495550" y="2519364"/>
            <a:ext cx="3041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Is your price easily accessible to the mass of buyers?</a:t>
            </a:r>
          </a:p>
        </p:txBody>
      </p:sp>
      <p:sp>
        <p:nvSpPr>
          <p:cNvPr id="30734" name="Rectangle 22"/>
          <p:cNvSpPr>
            <a:spLocks noChangeArrowheads="1"/>
          </p:cNvSpPr>
          <p:nvPr/>
        </p:nvSpPr>
        <p:spPr bwMode="auto">
          <a:xfrm>
            <a:off x="2495551" y="3500439"/>
            <a:ext cx="3095625" cy="936625"/>
          </a:xfrm>
          <a:prstGeom prst="rect">
            <a:avLst/>
          </a:prstGeom>
          <a:noFill/>
          <a:ln w="28575">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en-US" altLang="en-US"/>
          </a:p>
        </p:txBody>
      </p:sp>
      <p:sp>
        <p:nvSpPr>
          <p:cNvPr id="30735" name="Text Box 23"/>
          <p:cNvSpPr txBox="1">
            <a:spLocks noChangeArrowheads="1"/>
          </p:cNvSpPr>
          <p:nvPr/>
        </p:nvSpPr>
        <p:spPr bwMode="auto">
          <a:xfrm>
            <a:off x="2495551" y="3468689"/>
            <a:ext cx="309562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b="1"/>
              <a:t>Cost</a:t>
            </a:r>
          </a:p>
        </p:txBody>
      </p:sp>
      <p:sp>
        <p:nvSpPr>
          <p:cNvPr id="30736" name="Text Box 24"/>
          <p:cNvSpPr txBox="1">
            <a:spLocks noChangeArrowheads="1"/>
          </p:cNvSpPr>
          <p:nvPr/>
        </p:nvSpPr>
        <p:spPr bwMode="auto">
          <a:xfrm>
            <a:off x="2566988" y="3789364"/>
            <a:ext cx="3041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en-US" altLang="en-US" sz="1500"/>
              <a:t>Can you attain your cost target to profit at your strategic price?</a:t>
            </a:r>
          </a:p>
        </p:txBody>
      </p:sp>
      <p:sp>
        <p:nvSpPr>
          <p:cNvPr id="30737" name="Line 26"/>
          <p:cNvSpPr>
            <a:spLocks noChangeShapeType="1"/>
          </p:cNvSpPr>
          <p:nvPr/>
        </p:nvSpPr>
        <p:spPr bwMode="auto">
          <a:xfrm>
            <a:off x="2495551" y="2565400"/>
            <a:ext cx="3097213"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38" name="Line 27"/>
          <p:cNvSpPr>
            <a:spLocks noChangeShapeType="1"/>
          </p:cNvSpPr>
          <p:nvPr/>
        </p:nvSpPr>
        <p:spPr bwMode="auto">
          <a:xfrm>
            <a:off x="2495551" y="3789363"/>
            <a:ext cx="3097213"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39" name="Line 28"/>
          <p:cNvSpPr>
            <a:spLocks noChangeShapeType="1"/>
          </p:cNvSpPr>
          <p:nvPr/>
        </p:nvSpPr>
        <p:spPr bwMode="auto">
          <a:xfrm>
            <a:off x="2495551" y="5113338"/>
            <a:ext cx="3097213" cy="0"/>
          </a:xfrm>
          <a:prstGeom prst="line">
            <a:avLst/>
          </a:prstGeom>
          <a:noFill/>
          <a:ln w="28575">
            <a:solidFill>
              <a:srgbClr val="336699"/>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0" name="Line 29"/>
          <p:cNvSpPr>
            <a:spLocks noChangeShapeType="1"/>
          </p:cNvSpPr>
          <p:nvPr/>
        </p:nvSpPr>
        <p:spPr bwMode="auto">
          <a:xfrm>
            <a:off x="3935413" y="184467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1" name="Line 30"/>
          <p:cNvSpPr>
            <a:spLocks noChangeShapeType="1"/>
          </p:cNvSpPr>
          <p:nvPr/>
        </p:nvSpPr>
        <p:spPr bwMode="auto">
          <a:xfrm>
            <a:off x="3935414" y="2060575"/>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2" name="Line 31"/>
          <p:cNvSpPr>
            <a:spLocks noChangeShapeType="1"/>
          </p:cNvSpPr>
          <p:nvPr/>
        </p:nvSpPr>
        <p:spPr bwMode="auto">
          <a:xfrm flipV="1">
            <a:off x="6383338" y="1412875"/>
            <a:ext cx="0" cy="647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3" name="Line 32"/>
          <p:cNvSpPr>
            <a:spLocks noChangeShapeType="1"/>
          </p:cNvSpPr>
          <p:nvPr/>
        </p:nvSpPr>
        <p:spPr bwMode="auto">
          <a:xfrm flipH="1">
            <a:off x="5664200" y="1412875"/>
            <a:ext cx="7191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4" name="Line 33"/>
          <p:cNvSpPr>
            <a:spLocks noChangeShapeType="1"/>
          </p:cNvSpPr>
          <p:nvPr/>
        </p:nvSpPr>
        <p:spPr bwMode="auto">
          <a:xfrm>
            <a:off x="3935413" y="3141664"/>
            <a:ext cx="0" cy="3587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5" name="Line 34"/>
          <p:cNvSpPr>
            <a:spLocks noChangeShapeType="1"/>
          </p:cNvSpPr>
          <p:nvPr/>
        </p:nvSpPr>
        <p:spPr bwMode="auto">
          <a:xfrm>
            <a:off x="3935414" y="3284538"/>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6" name="Line 35"/>
          <p:cNvSpPr>
            <a:spLocks noChangeShapeType="1"/>
          </p:cNvSpPr>
          <p:nvPr/>
        </p:nvSpPr>
        <p:spPr bwMode="auto">
          <a:xfrm flipV="1">
            <a:off x="6383338" y="2708276"/>
            <a:ext cx="0" cy="576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47" name="Line 36"/>
          <p:cNvSpPr>
            <a:spLocks noChangeShapeType="1"/>
          </p:cNvSpPr>
          <p:nvPr/>
        </p:nvSpPr>
        <p:spPr bwMode="auto">
          <a:xfrm flipH="1">
            <a:off x="5591176" y="2708275"/>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8" name="Line 37"/>
          <p:cNvSpPr>
            <a:spLocks noChangeShapeType="1"/>
          </p:cNvSpPr>
          <p:nvPr/>
        </p:nvSpPr>
        <p:spPr bwMode="auto">
          <a:xfrm>
            <a:off x="3935413" y="4437063"/>
            <a:ext cx="0" cy="3603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49" name="Line 38"/>
          <p:cNvSpPr>
            <a:spLocks noChangeShapeType="1"/>
          </p:cNvSpPr>
          <p:nvPr/>
        </p:nvSpPr>
        <p:spPr bwMode="auto">
          <a:xfrm>
            <a:off x="3935414" y="4581525"/>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50" name="Line 39"/>
          <p:cNvSpPr>
            <a:spLocks noChangeShapeType="1"/>
          </p:cNvSpPr>
          <p:nvPr/>
        </p:nvSpPr>
        <p:spPr bwMode="auto">
          <a:xfrm flipV="1">
            <a:off x="6383338" y="4005263"/>
            <a:ext cx="0" cy="5762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51" name="Line 40"/>
          <p:cNvSpPr>
            <a:spLocks noChangeShapeType="1"/>
          </p:cNvSpPr>
          <p:nvPr/>
        </p:nvSpPr>
        <p:spPr bwMode="auto">
          <a:xfrm flipH="1">
            <a:off x="5591176" y="4005263"/>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52" name="Line 41"/>
          <p:cNvSpPr>
            <a:spLocks noChangeShapeType="1"/>
          </p:cNvSpPr>
          <p:nvPr/>
        </p:nvSpPr>
        <p:spPr bwMode="auto">
          <a:xfrm>
            <a:off x="3863975" y="6092825"/>
            <a:ext cx="0" cy="431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
        <p:nvSpPr>
          <p:cNvPr id="30753" name="Text Box 42"/>
          <p:cNvSpPr txBox="1">
            <a:spLocks noChangeArrowheads="1"/>
          </p:cNvSpPr>
          <p:nvPr/>
        </p:nvSpPr>
        <p:spPr bwMode="auto">
          <a:xfrm>
            <a:off x="1558925" y="6453188"/>
            <a:ext cx="5441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2000" b="1"/>
              <a:t>A commercially viable Blue Ocean Strategy</a:t>
            </a:r>
          </a:p>
        </p:txBody>
      </p:sp>
      <p:sp>
        <p:nvSpPr>
          <p:cNvPr id="30754" name="Text Box 43"/>
          <p:cNvSpPr txBox="1">
            <a:spLocks noChangeArrowheads="1"/>
          </p:cNvSpPr>
          <p:nvPr/>
        </p:nvSpPr>
        <p:spPr bwMode="auto">
          <a:xfrm>
            <a:off x="3222625" y="1892301"/>
            <a:ext cx="6223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5" name="Text Box 44"/>
          <p:cNvSpPr txBox="1">
            <a:spLocks noChangeArrowheads="1"/>
          </p:cNvSpPr>
          <p:nvPr/>
        </p:nvSpPr>
        <p:spPr bwMode="auto">
          <a:xfrm>
            <a:off x="3216275" y="3155951"/>
            <a:ext cx="62230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6" name="Text Box 45"/>
          <p:cNvSpPr txBox="1">
            <a:spLocks noChangeArrowheads="1"/>
          </p:cNvSpPr>
          <p:nvPr/>
        </p:nvSpPr>
        <p:spPr bwMode="auto">
          <a:xfrm>
            <a:off x="3227388" y="4446588"/>
            <a:ext cx="622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7" name="Text Box 46"/>
          <p:cNvSpPr txBox="1">
            <a:spLocks noChangeArrowheads="1"/>
          </p:cNvSpPr>
          <p:nvPr/>
        </p:nvSpPr>
        <p:spPr bwMode="auto">
          <a:xfrm>
            <a:off x="3246438" y="6173788"/>
            <a:ext cx="62230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de-DE" altLang="en-US" sz="1700" b="1"/>
              <a:t>YES</a:t>
            </a:r>
          </a:p>
        </p:txBody>
      </p:sp>
      <p:sp>
        <p:nvSpPr>
          <p:cNvPr id="30758" name="Text Box 47"/>
          <p:cNvSpPr txBox="1">
            <a:spLocks noChangeArrowheads="1"/>
          </p:cNvSpPr>
          <p:nvPr/>
        </p:nvSpPr>
        <p:spPr bwMode="auto">
          <a:xfrm>
            <a:off x="6661151" y="1589088"/>
            <a:ext cx="16097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59" name="Text Box 48"/>
          <p:cNvSpPr txBox="1">
            <a:spLocks noChangeArrowheads="1"/>
          </p:cNvSpPr>
          <p:nvPr/>
        </p:nvSpPr>
        <p:spPr bwMode="auto">
          <a:xfrm>
            <a:off x="6672264" y="5599113"/>
            <a:ext cx="16097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60" name="Text Box 49"/>
          <p:cNvSpPr txBox="1">
            <a:spLocks noChangeArrowheads="1"/>
          </p:cNvSpPr>
          <p:nvPr/>
        </p:nvSpPr>
        <p:spPr bwMode="auto">
          <a:xfrm>
            <a:off x="6672264" y="2924176"/>
            <a:ext cx="1609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61" name="Text Box 50"/>
          <p:cNvSpPr txBox="1">
            <a:spLocks noChangeArrowheads="1"/>
          </p:cNvSpPr>
          <p:nvPr/>
        </p:nvSpPr>
        <p:spPr bwMode="auto">
          <a:xfrm>
            <a:off x="6661151" y="4086226"/>
            <a:ext cx="1609725"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700" b="1"/>
              <a:t>No </a:t>
            </a:r>
            <a:r>
              <a:rPr lang="en-US" altLang="en-US" sz="1700" b="1">
                <a:sym typeface="Wingdings" panose="05000000000000000000" pitchFamily="2" charset="2"/>
              </a:rPr>
              <a:t> Rethink</a:t>
            </a:r>
            <a:endParaRPr lang="en-US" altLang="en-US" sz="1700" b="1"/>
          </a:p>
        </p:txBody>
      </p:sp>
      <p:sp>
        <p:nvSpPr>
          <p:cNvPr id="30762" name="Line 51"/>
          <p:cNvSpPr>
            <a:spLocks noChangeShapeType="1"/>
          </p:cNvSpPr>
          <p:nvPr/>
        </p:nvSpPr>
        <p:spPr bwMode="auto">
          <a:xfrm>
            <a:off x="3863976" y="6237288"/>
            <a:ext cx="25193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63" name="Line 52"/>
          <p:cNvSpPr>
            <a:spLocks noChangeShapeType="1"/>
          </p:cNvSpPr>
          <p:nvPr/>
        </p:nvSpPr>
        <p:spPr bwMode="auto">
          <a:xfrm flipV="1">
            <a:off x="6383338" y="5373688"/>
            <a:ext cx="0" cy="863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ZA"/>
          </a:p>
        </p:txBody>
      </p:sp>
      <p:sp>
        <p:nvSpPr>
          <p:cNvPr id="30764" name="Line 53"/>
          <p:cNvSpPr>
            <a:spLocks noChangeShapeType="1"/>
          </p:cNvSpPr>
          <p:nvPr/>
        </p:nvSpPr>
        <p:spPr bwMode="auto">
          <a:xfrm flipH="1">
            <a:off x="5591176" y="5373688"/>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ZA"/>
          </a:p>
        </p:txBody>
      </p:sp>
    </p:spTree>
    <p:extLst>
      <p:ext uri="{BB962C8B-B14F-4D97-AF65-F5344CB8AC3E}">
        <p14:creationId xmlns:p14="http://schemas.microsoft.com/office/powerpoint/2010/main" val="30764033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91"/>
          <p:cNvSpPr>
            <a:spLocks noChangeArrowheads="1"/>
          </p:cNvSpPr>
          <p:nvPr/>
        </p:nvSpPr>
        <p:spPr bwMode="auto">
          <a:xfrm>
            <a:off x="1860551" y="903289"/>
            <a:ext cx="3051175" cy="1876425"/>
          </a:xfrm>
          <a:prstGeom prst="irregularSeal2">
            <a:avLst/>
          </a:prstGeom>
          <a:gradFill rotWithShape="1">
            <a:gsLst>
              <a:gs pos="0">
                <a:schemeClr val="accent2"/>
              </a:gs>
              <a:gs pos="100000">
                <a:schemeClr val="bg1"/>
              </a:gs>
            </a:gsLst>
            <a:path path="shape">
              <a:fillToRect l="50000" t="50000" r="50000" b="50000"/>
            </a:path>
          </a:gra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7" name="AutoShape 49"/>
          <p:cNvSpPr>
            <a:spLocks noChangeArrowheads="1"/>
          </p:cNvSpPr>
          <p:nvPr/>
        </p:nvSpPr>
        <p:spPr bwMode="gray">
          <a:xfrm rot="5400000" flipH="1">
            <a:off x="5858669" y="4471194"/>
            <a:ext cx="476250" cy="487362"/>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8" name="AutoShape 51"/>
          <p:cNvSpPr>
            <a:spLocks noChangeArrowheads="1"/>
          </p:cNvSpPr>
          <p:nvPr/>
        </p:nvSpPr>
        <p:spPr bwMode="gray">
          <a:xfrm rot="16200000" flipH="1">
            <a:off x="5858669" y="2526507"/>
            <a:ext cx="476250" cy="487362"/>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49" name="Rectangle 80"/>
          <p:cNvSpPr>
            <a:spLocks noChangeArrowheads="1"/>
          </p:cNvSpPr>
          <p:nvPr/>
        </p:nvSpPr>
        <p:spPr bwMode="auto">
          <a:xfrm>
            <a:off x="4987925" y="4852989"/>
            <a:ext cx="2217738" cy="377825"/>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0" name="Rectangle 81"/>
          <p:cNvSpPr>
            <a:spLocks noChangeArrowheads="1"/>
          </p:cNvSpPr>
          <p:nvPr/>
        </p:nvSpPr>
        <p:spPr bwMode="auto">
          <a:xfrm>
            <a:off x="4987925" y="5218113"/>
            <a:ext cx="2217738" cy="12684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1" name="Rectangle 84"/>
          <p:cNvSpPr>
            <a:spLocks noChangeArrowheads="1"/>
          </p:cNvSpPr>
          <p:nvPr/>
        </p:nvSpPr>
        <p:spPr bwMode="auto">
          <a:xfrm>
            <a:off x="4987925" y="963614"/>
            <a:ext cx="2217738" cy="377825"/>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52" name="Rectangle 85"/>
          <p:cNvSpPr>
            <a:spLocks noChangeArrowheads="1"/>
          </p:cNvSpPr>
          <p:nvPr/>
        </p:nvSpPr>
        <p:spPr bwMode="auto">
          <a:xfrm>
            <a:off x="4987925" y="1328738"/>
            <a:ext cx="2217738" cy="1268412"/>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44418" name="Rectangle 2"/>
          <p:cNvSpPr>
            <a:spLocks noGrp="1" noChangeArrowheads="1"/>
          </p:cNvSpPr>
          <p:nvPr>
            <p:ph type="title"/>
          </p:nvPr>
        </p:nvSpPr>
        <p:spPr bwMode="gray">
          <a:xfrm>
            <a:off x="2017713" y="214313"/>
            <a:ext cx="8545512" cy="685800"/>
          </a:xfrm>
        </p:spPr>
        <p:txBody>
          <a:bodyPr/>
          <a:lstStyle/>
          <a:p>
            <a:pPr eaLnBrk="1" hangingPunct="1">
              <a:defRPr/>
            </a:pPr>
            <a:r>
              <a:rPr lang="en-US" sz="3200" dirty="0"/>
              <a:t>Four Actions Framework: Key to Value Curve</a:t>
            </a:r>
          </a:p>
        </p:txBody>
      </p:sp>
      <p:sp>
        <p:nvSpPr>
          <p:cNvPr id="31754" name="Rectangle 3"/>
          <p:cNvSpPr>
            <a:spLocks noChangeArrowheads="1"/>
          </p:cNvSpPr>
          <p:nvPr/>
        </p:nvSpPr>
        <p:spPr bwMode="auto">
          <a:xfrm>
            <a:off x="5064125" y="1016001"/>
            <a:ext cx="7953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Reduce</a:t>
            </a:r>
          </a:p>
        </p:txBody>
      </p:sp>
      <p:sp>
        <p:nvSpPr>
          <p:cNvPr id="31755" name="Rectangle 7"/>
          <p:cNvSpPr>
            <a:spLocks noChangeArrowheads="1"/>
          </p:cNvSpPr>
          <p:nvPr/>
        </p:nvSpPr>
        <p:spPr bwMode="auto">
          <a:xfrm>
            <a:off x="5064126" y="1308100"/>
            <a:ext cx="2157413"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should </a:t>
            </a:r>
            <a:br>
              <a:rPr lang="en-US" altLang="en-US"/>
            </a:br>
            <a:r>
              <a:rPr lang="en-US" altLang="en-US"/>
              <a:t>be reduced well below the industry standard?</a:t>
            </a:r>
          </a:p>
        </p:txBody>
      </p:sp>
      <p:sp>
        <p:nvSpPr>
          <p:cNvPr id="31756" name="Rectangle 8"/>
          <p:cNvSpPr>
            <a:spLocks noChangeArrowheads="1"/>
          </p:cNvSpPr>
          <p:nvPr/>
        </p:nvSpPr>
        <p:spPr bwMode="auto">
          <a:xfrm>
            <a:off x="5064125" y="4903789"/>
            <a:ext cx="5905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Raise</a:t>
            </a:r>
          </a:p>
        </p:txBody>
      </p:sp>
      <p:sp>
        <p:nvSpPr>
          <p:cNvPr id="31757" name="Rectangle 14"/>
          <p:cNvSpPr>
            <a:spLocks noChangeArrowheads="1"/>
          </p:cNvSpPr>
          <p:nvPr/>
        </p:nvSpPr>
        <p:spPr bwMode="auto">
          <a:xfrm>
            <a:off x="5064126" y="5257801"/>
            <a:ext cx="215741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should </a:t>
            </a:r>
            <a:br>
              <a:rPr lang="en-US" altLang="en-US"/>
            </a:br>
            <a:r>
              <a:rPr lang="en-US" altLang="en-US"/>
              <a:t>be raised well above the industry standard?</a:t>
            </a:r>
          </a:p>
        </p:txBody>
      </p:sp>
      <p:sp>
        <p:nvSpPr>
          <p:cNvPr id="31758" name="Rectangle 68"/>
          <p:cNvSpPr>
            <a:spLocks noChangeArrowheads="1"/>
          </p:cNvSpPr>
          <p:nvPr/>
        </p:nvSpPr>
        <p:spPr bwMode="auto">
          <a:xfrm>
            <a:off x="2109788" y="1292225"/>
            <a:ext cx="2551112" cy="109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The key to discovering a new value curve lies in answering four basic questions </a:t>
            </a:r>
          </a:p>
        </p:txBody>
      </p:sp>
      <p:sp>
        <p:nvSpPr>
          <p:cNvPr id="444439" name="Oval 23"/>
          <p:cNvSpPr>
            <a:spLocks noChangeArrowheads="1"/>
          </p:cNvSpPr>
          <p:nvPr/>
        </p:nvSpPr>
        <p:spPr bwMode="auto">
          <a:xfrm>
            <a:off x="5203826" y="3046413"/>
            <a:ext cx="1787525" cy="1358900"/>
          </a:xfrm>
          <a:prstGeom prst="ellipse">
            <a:avLst/>
          </a:prstGeom>
          <a:solidFill>
            <a:schemeClr val="tx1"/>
          </a:solidFill>
          <a:ln w="28575">
            <a:solidFill>
              <a:schemeClr val="tx1"/>
            </a:solidFill>
            <a:round/>
            <a:headEnd/>
            <a:tailEnd/>
          </a:ln>
          <a:effectLst>
            <a:outerShdw dist="35921" dir="2700000" algn="ctr" rotWithShape="0">
              <a:schemeClr val="bg2"/>
            </a:outerShdw>
          </a:effectLst>
        </p:spPr>
        <p:txBody>
          <a:bodyPr wrap="none" lIns="0" tIns="0" rIns="0" bIns="0" anchor="ctr"/>
          <a:lstStyle/>
          <a:p>
            <a:pPr algn="ctr">
              <a:defRPr/>
            </a:pPr>
            <a:r>
              <a:rPr lang="en-US" dirty="0">
                <a:solidFill>
                  <a:schemeClr val="bg1"/>
                </a:solidFill>
              </a:rPr>
              <a:t>Creating</a:t>
            </a:r>
            <a:br>
              <a:rPr lang="en-US" dirty="0">
                <a:solidFill>
                  <a:schemeClr val="bg1"/>
                </a:solidFill>
              </a:rPr>
            </a:br>
            <a:r>
              <a:rPr lang="en-US" dirty="0">
                <a:solidFill>
                  <a:schemeClr val="bg1"/>
                </a:solidFill>
              </a:rPr>
              <a:t> new markets:</a:t>
            </a:r>
          </a:p>
          <a:p>
            <a:pPr algn="ctr">
              <a:defRPr/>
            </a:pPr>
            <a:r>
              <a:rPr lang="en-US" dirty="0">
                <a:solidFill>
                  <a:schemeClr val="bg1"/>
                </a:solidFill>
              </a:rPr>
              <a:t>A new value</a:t>
            </a:r>
            <a:br>
              <a:rPr lang="en-US" dirty="0">
                <a:solidFill>
                  <a:schemeClr val="bg1"/>
                </a:solidFill>
              </a:rPr>
            </a:br>
            <a:r>
              <a:rPr lang="en-US" dirty="0">
                <a:solidFill>
                  <a:schemeClr val="bg1"/>
                </a:solidFill>
              </a:rPr>
              <a:t> curve</a:t>
            </a:r>
          </a:p>
        </p:txBody>
      </p:sp>
      <p:sp>
        <p:nvSpPr>
          <p:cNvPr id="31760" name="AutoShape 50"/>
          <p:cNvSpPr>
            <a:spLocks noChangeArrowheads="1"/>
          </p:cNvSpPr>
          <p:nvPr/>
        </p:nvSpPr>
        <p:spPr bwMode="gray">
          <a:xfrm flipH="1">
            <a:off x="7040564" y="3460750"/>
            <a:ext cx="439737" cy="528638"/>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61" name="AutoShape 52"/>
          <p:cNvSpPr>
            <a:spLocks noChangeArrowheads="1"/>
          </p:cNvSpPr>
          <p:nvPr/>
        </p:nvSpPr>
        <p:spPr bwMode="gray">
          <a:xfrm rot="10800000" flipH="1">
            <a:off x="4699000" y="3460750"/>
            <a:ext cx="439738" cy="528638"/>
          </a:xfrm>
          <a:prstGeom prst="rightArrow">
            <a:avLst>
              <a:gd name="adj1" fmla="val 52556"/>
              <a:gd name="adj2" fmla="val 29671"/>
            </a:avLst>
          </a:prstGeom>
          <a:solidFill>
            <a:schemeClr val="accent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grpSp>
        <p:nvGrpSpPr>
          <p:cNvPr id="31762" name="Group 86"/>
          <p:cNvGrpSpPr>
            <a:grpSpLocks/>
          </p:cNvGrpSpPr>
          <p:nvPr/>
        </p:nvGrpSpPr>
        <p:grpSpPr bwMode="auto">
          <a:xfrm>
            <a:off x="2530475" y="2908300"/>
            <a:ext cx="2351088" cy="1633538"/>
            <a:chOff x="82" y="1758"/>
            <a:chExt cx="1604" cy="1029"/>
          </a:xfrm>
        </p:grpSpPr>
        <p:sp>
          <p:nvSpPr>
            <p:cNvPr id="31769" name="Rectangle 75"/>
            <p:cNvSpPr>
              <a:spLocks noChangeArrowheads="1"/>
            </p:cNvSpPr>
            <p:nvPr/>
          </p:nvSpPr>
          <p:spPr bwMode="auto">
            <a:xfrm>
              <a:off x="82" y="1758"/>
              <a:ext cx="1513" cy="238"/>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70" name="Rectangle 10"/>
            <p:cNvSpPr>
              <a:spLocks noChangeArrowheads="1"/>
            </p:cNvSpPr>
            <p:nvPr/>
          </p:nvSpPr>
          <p:spPr bwMode="auto">
            <a:xfrm>
              <a:off x="122" y="1790"/>
              <a:ext cx="64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Eliminate</a:t>
              </a:r>
            </a:p>
          </p:txBody>
        </p:sp>
        <p:sp>
          <p:nvSpPr>
            <p:cNvPr id="31771" name="Rectangle 76"/>
            <p:cNvSpPr>
              <a:spLocks noChangeArrowheads="1"/>
            </p:cNvSpPr>
            <p:nvPr/>
          </p:nvSpPr>
          <p:spPr bwMode="auto">
            <a:xfrm>
              <a:off x="82" y="1988"/>
              <a:ext cx="1513" cy="799"/>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72" name="Rectangle 15"/>
            <p:cNvSpPr>
              <a:spLocks noChangeArrowheads="1"/>
            </p:cNvSpPr>
            <p:nvPr/>
          </p:nvSpPr>
          <p:spPr bwMode="auto">
            <a:xfrm>
              <a:off x="122" y="2029"/>
              <a:ext cx="1564"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that the industry has taken for granted should be eliminated?</a:t>
              </a:r>
            </a:p>
          </p:txBody>
        </p:sp>
      </p:grpSp>
      <p:grpSp>
        <p:nvGrpSpPr>
          <p:cNvPr id="31763" name="Group 88"/>
          <p:cNvGrpSpPr>
            <a:grpSpLocks/>
          </p:cNvGrpSpPr>
          <p:nvPr/>
        </p:nvGrpSpPr>
        <p:grpSpPr bwMode="auto">
          <a:xfrm>
            <a:off x="7462839" y="2908300"/>
            <a:ext cx="2276475" cy="1633538"/>
            <a:chOff x="4222" y="1758"/>
            <a:chExt cx="1553" cy="1029"/>
          </a:xfrm>
        </p:grpSpPr>
        <p:sp>
          <p:nvSpPr>
            <p:cNvPr id="31765" name="Rectangle 78"/>
            <p:cNvSpPr>
              <a:spLocks noChangeArrowheads="1"/>
            </p:cNvSpPr>
            <p:nvPr/>
          </p:nvSpPr>
          <p:spPr bwMode="auto">
            <a:xfrm>
              <a:off x="4222" y="1758"/>
              <a:ext cx="1513" cy="238"/>
            </a:xfrm>
            <a:prstGeom prst="rect">
              <a:avLst/>
            </a:prstGeom>
            <a:solidFill>
              <a:schemeClr val="hlink"/>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66" name="Rectangle 79"/>
            <p:cNvSpPr>
              <a:spLocks noChangeArrowheads="1"/>
            </p:cNvSpPr>
            <p:nvPr/>
          </p:nvSpPr>
          <p:spPr bwMode="auto">
            <a:xfrm>
              <a:off x="4222" y="1988"/>
              <a:ext cx="1513" cy="799"/>
            </a:xfrm>
            <a:prstGeom prst="rect">
              <a:avLst/>
            </a:prstGeom>
            <a:solidFill>
              <a:schemeClr val="accent1"/>
            </a:solidFill>
            <a:ln>
              <a:noFill/>
            </a:ln>
            <a:extLst>
              <a:ext uri="{91240B29-F687-4F45-9708-019B960494DF}">
                <a14:hiddenLine xmlns:a14="http://schemas.microsoft.com/office/drawing/2010/main" w="28575">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31767" name="Rectangle 12"/>
            <p:cNvSpPr>
              <a:spLocks noChangeArrowheads="1"/>
            </p:cNvSpPr>
            <p:nvPr/>
          </p:nvSpPr>
          <p:spPr bwMode="auto">
            <a:xfrm>
              <a:off x="4284" y="1790"/>
              <a:ext cx="79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bg1"/>
                  </a:solidFill>
                </a:rPr>
                <a:t>Create/Add</a:t>
              </a:r>
            </a:p>
          </p:txBody>
        </p:sp>
        <p:sp>
          <p:nvSpPr>
            <p:cNvPr id="31768" name="Rectangle 16"/>
            <p:cNvSpPr>
              <a:spLocks noChangeArrowheads="1"/>
            </p:cNvSpPr>
            <p:nvPr/>
          </p:nvSpPr>
          <p:spPr bwMode="auto">
            <a:xfrm>
              <a:off x="4284" y="2029"/>
              <a:ext cx="1491"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What factors that the industry has never offered should be created or added?</a:t>
              </a:r>
            </a:p>
          </p:txBody>
        </p:sp>
      </p:grpSp>
    </p:spTree>
    <p:extLst>
      <p:ext uri="{BB962C8B-B14F-4D97-AF65-F5344CB8AC3E}">
        <p14:creationId xmlns:p14="http://schemas.microsoft.com/office/powerpoint/2010/main" val="8161838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a:xfrm>
            <a:off x="1981200" y="533400"/>
            <a:ext cx="8229600" cy="1143000"/>
          </a:xfrm>
        </p:spPr>
        <p:txBody>
          <a:bodyPr>
            <a:normAutofit/>
          </a:bodyPr>
          <a:lstStyle/>
          <a:p>
            <a:r>
              <a:rPr lang="en-US" altLang="en-US" sz="3500"/>
              <a:t>Value Innovation: The </a:t>
            </a:r>
            <a:br>
              <a:rPr lang="en-US" altLang="en-US" sz="3500"/>
            </a:br>
            <a:r>
              <a:rPr lang="en-US" altLang="en-US" sz="3500"/>
              <a:t>Cornerstone of Blue Ocean Strategy</a:t>
            </a:r>
          </a:p>
        </p:txBody>
      </p:sp>
      <p:sp>
        <p:nvSpPr>
          <p:cNvPr id="15363" name="Rectangle 3"/>
          <p:cNvSpPr>
            <a:spLocks noGrp="1" noChangeArrowheads="1"/>
          </p:cNvSpPr>
          <p:nvPr>
            <p:ph type="body" sz="half" idx="4294967295"/>
          </p:nvPr>
        </p:nvSpPr>
        <p:spPr>
          <a:xfrm>
            <a:off x="871369" y="1905001"/>
            <a:ext cx="5637007" cy="4525963"/>
          </a:xfrm>
        </p:spPr>
        <p:txBody>
          <a:bodyPr>
            <a:normAutofit/>
          </a:bodyPr>
          <a:lstStyle/>
          <a:p>
            <a:pPr>
              <a:lnSpc>
                <a:spcPct val="80000"/>
              </a:lnSpc>
              <a:spcBef>
                <a:spcPct val="20000"/>
              </a:spcBef>
              <a:buFont typeface="Times New Roman" panose="02020603050405020304" pitchFamily="18" charset="0"/>
              <a:buChar char="•"/>
            </a:pPr>
            <a:r>
              <a:rPr lang="en-US" altLang="en-US" dirty="0">
                <a:latin typeface="Times New Roman" panose="02020603050405020304" pitchFamily="18" charset="0"/>
              </a:rPr>
              <a:t>Creators of blue oceans follow value innovation</a:t>
            </a:r>
          </a:p>
          <a:p>
            <a:pPr>
              <a:lnSpc>
                <a:spcPct val="80000"/>
              </a:lnSpc>
              <a:spcBef>
                <a:spcPct val="20000"/>
              </a:spcBef>
              <a:buFont typeface="Times New Roman" panose="02020603050405020304" pitchFamily="18" charset="0"/>
              <a:buChar char="•"/>
            </a:pPr>
            <a:r>
              <a:rPr lang="en-US" altLang="en-US" dirty="0">
                <a:latin typeface="Times New Roman" panose="02020603050405020304" pitchFamily="18" charset="0"/>
              </a:rPr>
              <a:t>Value Innovation</a:t>
            </a:r>
          </a:p>
          <a:p>
            <a:pPr lvl="1">
              <a:lnSpc>
                <a:spcPct val="80000"/>
              </a:lnSpc>
              <a:spcBef>
                <a:spcPct val="20000"/>
              </a:spcBef>
              <a:buFont typeface="Times New Roman" panose="02020603050405020304" pitchFamily="18" charset="0"/>
              <a:buChar char="–"/>
            </a:pPr>
            <a:r>
              <a:rPr lang="en-US" altLang="en-US" sz="2200" dirty="0">
                <a:latin typeface="Times New Roman" panose="02020603050405020304" pitchFamily="18" charset="0"/>
              </a:rPr>
              <a:t>Equal emphasis on value and innovation</a:t>
            </a:r>
          </a:p>
          <a:p>
            <a:pPr lvl="1">
              <a:lnSpc>
                <a:spcPct val="80000"/>
              </a:lnSpc>
              <a:spcBef>
                <a:spcPct val="20000"/>
              </a:spcBef>
              <a:buFont typeface="Times New Roman" panose="02020603050405020304" pitchFamily="18" charset="0"/>
              <a:buChar char="–"/>
            </a:pPr>
            <a:r>
              <a:rPr lang="en-US" altLang="en-US" sz="2200" dirty="0">
                <a:latin typeface="Times New Roman" panose="02020603050405020304" pitchFamily="18" charset="0"/>
              </a:rPr>
              <a:t>Defies value-cost trade-off of competition-based strategy</a:t>
            </a:r>
          </a:p>
          <a:p>
            <a:pPr lvl="1">
              <a:lnSpc>
                <a:spcPct val="80000"/>
              </a:lnSpc>
              <a:spcBef>
                <a:spcPct val="20000"/>
              </a:spcBef>
              <a:buFont typeface="Times New Roman" panose="02020603050405020304" pitchFamily="18" charset="0"/>
              <a:buChar char="–"/>
            </a:pPr>
            <a:r>
              <a:rPr lang="en-US" altLang="en-US" sz="2200" dirty="0">
                <a:latin typeface="Times New Roman" panose="02020603050405020304" pitchFamily="18" charset="0"/>
              </a:rPr>
              <a:t>Successful value innovation:</a:t>
            </a:r>
          </a:p>
          <a:p>
            <a:pPr lvl="2">
              <a:lnSpc>
                <a:spcPct val="80000"/>
              </a:lnSpc>
              <a:spcBef>
                <a:spcPct val="20000"/>
              </a:spcBef>
              <a:buFont typeface="Times New Roman" panose="02020603050405020304" pitchFamily="18" charset="0"/>
              <a:buChar char="•"/>
            </a:pPr>
            <a:r>
              <a:rPr lang="en-US" altLang="en-US" sz="1800" dirty="0">
                <a:latin typeface="Times New Roman" panose="02020603050405020304" pitchFamily="18" charset="0"/>
              </a:rPr>
              <a:t>Drives down costs while driving up buyers’ value</a:t>
            </a:r>
          </a:p>
          <a:p>
            <a:pPr lvl="2">
              <a:lnSpc>
                <a:spcPct val="80000"/>
              </a:lnSpc>
              <a:spcBef>
                <a:spcPct val="20000"/>
              </a:spcBef>
              <a:buFont typeface="Times New Roman" panose="02020603050405020304" pitchFamily="18" charset="0"/>
              <a:buChar char="•"/>
            </a:pPr>
            <a:r>
              <a:rPr lang="en-US" altLang="en-US" sz="1800" dirty="0">
                <a:latin typeface="Times New Roman" panose="02020603050405020304" pitchFamily="18" charset="0"/>
              </a:rPr>
              <a:t>Uses a whole-system approach</a:t>
            </a:r>
          </a:p>
          <a:p>
            <a:pPr lvl="2">
              <a:lnSpc>
                <a:spcPct val="80000"/>
              </a:lnSpc>
              <a:spcBef>
                <a:spcPct val="20000"/>
              </a:spcBef>
              <a:buFont typeface="Times New Roman" panose="02020603050405020304" pitchFamily="18" charset="0"/>
              <a:buChar char="•"/>
            </a:pPr>
            <a:r>
              <a:rPr lang="en-US" altLang="en-US" sz="1800" dirty="0">
                <a:latin typeface="Times New Roman" panose="02020603050405020304" pitchFamily="18" charset="0"/>
              </a:rPr>
              <a:t>Follows reconstructionist view</a:t>
            </a:r>
          </a:p>
        </p:txBody>
      </p:sp>
      <p:pic>
        <p:nvPicPr>
          <p:cNvPr id="15364" name="Picture 5" descr="value innovation"/>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6508376" y="1828800"/>
            <a:ext cx="4604272" cy="4419600"/>
          </a:xfrm>
        </p:spPr>
      </p:pic>
    </p:spTree>
    <p:extLst>
      <p:ext uri="{BB962C8B-B14F-4D97-AF65-F5344CB8AC3E}">
        <p14:creationId xmlns:p14="http://schemas.microsoft.com/office/powerpoint/2010/main" val="9628403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28825" y="2209800"/>
            <a:ext cx="8134350" cy="2438400"/>
          </a:xfrm>
          <a:prstGeom prst="rect">
            <a:avLst/>
          </a:prstGeom>
        </p:spPr>
      </p:pic>
    </p:spTree>
    <p:extLst>
      <p:ext uri="{BB962C8B-B14F-4D97-AF65-F5344CB8AC3E}">
        <p14:creationId xmlns:p14="http://schemas.microsoft.com/office/powerpoint/2010/main" val="7884881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EF3DA30C-64AF-462F-8B74-C716C882E777}" type="slidenum">
              <a:rPr lang="en-US" altLang="en-US" sz="1200">
                <a:solidFill>
                  <a:srgbClr val="898989"/>
                </a:solidFill>
              </a:rPr>
              <a:pPr>
                <a:spcBef>
                  <a:spcPct val="0"/>
                </a:spcBef>
                <a:buFontTx/>
                <a:buNone/>
              </a:pPr>
              <a:t>58</a:t>
            </a:fld>
            <a:endParaRPr lang="en-US" altLang="en-US" sz="1200">
              <a:solidFill>
                <a:srgbClr val="898989"/>
              </a:solidFill>
            </a:endParaRPr>
          </a:p>
        </p:txBody>
      </p:sp>
      <p:sp>
        <p:nvSpPr>
          <p:cNvPr id="30726" name="Title 1"/>
          <p:cNvSpPr>
            <a:spLocks noGrp="1"/>
          </p:cNvSpPr>
          <p:nvPr>
            <p:ph type="title" idx="4294967295"/>
          </p:nvPr>
        </p:nvSpPr>
        <p:spPr>
          <a:xfrm>
            <a:off x="1752600" y="304800"/>
            <a:ext cx="8686800" cy="1143000"/>
          </a:xfrm>
        </p:spPr>
        <p:txBody>
          <a:bodyPr/>
          <a:lstStyle/>
          <a:p>
            <a:pPr eaLnBrk="1" hangingPunct="1"/>
            <a:r>
              <a:rPr lang="en-US" altLang="en-US" sz="3200">
                <a:latin typeface="Times New Roman" panose="02020603050405020304" pitchFamily="18" charset="0"/>
              </a:rPr>
              <a:t>From Company and Industry to Strategic Move</a:t>
            </a:r>
          </a:p>
        </p:txBody>
      </p:sp>
      <p:sp>
        <p:nvSpPr>
          <p:cNvPr id="30727" name="Rectangle 5"/>
          <p:cNvSpPr>
            <a:spLocks noChangeArrowheads="1"/>
          </p:cNvSpPr>
          <p:nvPr/>
        </p:nvSpPr>
        <p:spPr bwMode="auto">
          <a:xfrm>
            <a:off x="2358857" y="2132360"/>
            <a:ext cx="8517124"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dirty="0">
                <a:latin typeface="Times New Roman" panose="02020603050405020304" pitchFamily="18" charset="0"/>
              </a:rPr>
              <a:t>  So just how can a company break out of the red </a:t>
            </a:r>
          </a:p>
          <a:p>
            <a:pPr eaLnBrk="1" hangingPunct="1">
              <a:spcBef>
                <a:spcPct val="0"/>
              </a:spcBef>
              <a:buFontTx/>
              <a:buNone/>
            </a:pPr>
            <a:r>
              <a:rPr lang="en-US" altLang="en-US" dirty="0">
                <a:latin typeface="Times New Roman" panose="02020603050405020304" pitchFamily="18" charset="0"/>
              </a:rPr>
              <a:t>ocean of bloody competition?</a:t>
            </a:r>
          </a:p>
          <a:p>
            <a:pPr eaLnBrk="1" hangingPunct="1">
              <a:spcBef>
                <a:spcPct val="0"/>
              </a:spcBef>
              <a:buFontTx/>
              <a:buChar char="•"/>
            </a:pPr>
            <a:r>
              <a:rPr lang="en-US" altLang="en-US" dirty="0">
                <a:latin typeface="Times New Roman" panose="02020603050405020304" pitchFamily="18" charset="0"/>
              </a:rPr>
              <a:t>  How can it create blue ocean?</a:t>
            </a:r>
          </a:p>
          <a:p>
            <a:pPr eaLnBrk="1" hangingPunct="1">
              <a:spcBef>
                <a:spcPct val="0"/>
              </a:spcBef>
              <a:buFontTx/>
              <a:buChar char="•"/>
            </a:pPr>
            <a:r>
              <a:rPr lang="en-US" altLang="en-US" dirty="0">
                <a:latin typeface="Times New Roman" panose="02020603050405020304" pitchFamily="18" charset="0"/>
              </a:rPr>
              <a:t>  Is there a systematic approach to achieve this</a:t>
            </a:r>
          </a:p>
          <a:p>
            <a:pPr eaLnBrk="1" hangingPunct="1">
              <a:spcBef>
                <a:spcPct val="0"/>
              </a:spcBef>
              <a:buFontTx/>
              <a:buNone/>
            </a:pPr>
            <a:r>
              <a:rPr lang="en-US" altLang="en-US" dirty="0">
                <a:latin typeface="Times New Roman" panose="02020603050405020304" pitchFamily="18" charset="0"/>
              </a:rPr>
              <a:t>and thereby sustain high performance?</a:t>
            </a:r>
          </a:p>
        </p:txBody>
      </p:sp>
    </p:spTree>
    <p:extLst>
      <p:ext uri="{BB962C8B-B14F-4D97-AF65-F5344CB8AC3E}">
        <p14:creationId xmlns:p14="http://schemas.microsoft.com/office/powerpoint/2010/main" val="184744331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6570953-E49A-47E1-8638-B5F55423C1BC}" type="slidenum">
              <a:rPr lang="en-US" altLang="en-US" sz="1200">
                <a:solidFill>
                  <a:srgbClr val="898989"/>
                </a:solidFill>
              </a:rPr>
              <a:pPr>
                <a:spcBef>
                  <a:spcPct val="0"/>
                </a:spcBef>
                <a:buFontTx/>
                <a:buNone/>
              </a:pPr>
              <a:t>59</a:t>
            </a:fld>
            <a:endParaRPr lang="en-US" altLang="en-US" sz="1200">
              <a:solidFill>
                <a:srgbClr val="898989"/>
              </a:solidFill>
            </a:endParaRPr>
          </a:p>
        </p:txBody>
      </p:sp>
      <p:sp>
        <p:nvSpPr>
          <p:cNvPr id="44038" name="Title 1"/>
          <p:cNvSpPr>
            <a:spLocks noGrp="1"/>
          </p:cNvSpPr>
          <p:nvPr>
            <p:ph type="title" idx="4294967295"/>
          </p:nvPr>
        </p:nvSpPr>
        <p:spPr>
          <a:xfrm>
            <a:off x="1752600" y="304800"/>
            <a:ext cx="8686800" cy="1143000"/>
          </a:xfrm>
        </p:spPr>
        <p:txBody>
          <a:bodyPr/>
          <a:lstStyle/>
          <a:p>
            <a:pPr eaLnBrk="1" hangingPunct="1"/>
            <a:r>
              <a:rPr lang="en-US" altLang="en-US" sz="2800">
                <a:latin typeface="Times New Roman" panose="02020603050405020304" pitchFamily="18" charset="0"/>
              </a:rPr>
              <a:t>Value Innovation: The Cornerstone of Blue Ocean Strategy</a:t>
            </a:r>
          </a:p>
        </p:txBody>
      </p:sp>
      <p:sp>
        <p:nvSpPr>
          <p:cNvPr id="44039" name="Rectangle 5"/>
          <p:cNvSpPr>
            <a:spLocks noChangeArrowheads="1"/>
          </p:cNvSpPr>
          <p:nvPr/>
        </p:nvSpPr>
        <p:spPr bwMode="auto">
          <a:xfrm>
            <a:off x="527125" y="1886138"/>
            <a:ext cx="1082667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dirty="0">
                <a:latin typeface="Times New Roman" panose="02020603050405020304" pitchFamily="18" charset="0"/>
              </a:rPr>
              <a:t> What consistently </a:t>
            </a:r>
            <a:r>
              <a:rPr lang="en-US" altLang="en-US" dirty="0" smtClean="0">
                <a:latin typeface="Times New Roman" panose="02020603050405020304" pitchFamily="18" charset="0"/>
              </a:rPr>
              <a:t>separates </a:t>
            </a:r>
            <a:r>
              <a:rPr lang="en-US" altLang="en-US" dirty="0">
                <a:latin typeface="Times New Roman" panose="02020603050405020304" pitchFamily="18" charset="0"/>
              </a:rPr>
              <a:t>winners from </a:t>
            </a:r>
            <a:r>
              <a:rPr lang="en-US" altLang="en-US" dirty="0" smtClean="0">
                <a:latin typeface="Times New Roman" panose="02020603050405020304" pitchFamily="18" charset="0"/>
              </a:rPr>
              <a:t>losers in </a:t>
            </a:r>
            <a:r>
              <a:rPr lang="en-US" altLang="en-US" dirty="0">
                <a:latin typeface="Times New Roman" panose="02020603050405020304" pitchFamily="18" charset="0"/>
              </a:rPr>
              <a:t>creating blue oceans i</a:t>
            </a:r>
            <a:r>
              <a:rPr lang="en-US" altLang="en-US" dirty="0" smtClean="0">
                <a:latin typeface="Times New Roman" panose="02020603050405020304" pitchFamily="18" charset="0"/>
              </a:rPr>
              <a:t>s </a:t>
            </a:r>
            <a:r>
              <a:rPr lang="en-US" altLang="en-US" dirty="0">
                <a:latin typeface="Times New Roman" panose="02020603050405020304" pitchFamily="18" charset="0"/>
              </a:rPr>
              <a:t>their approach to </a:t>
            </a:r>
            <a:r>
              <a:rPr lang="en-US" altLang="en-US" dirty="0" smtClean="0">
                <a:latin typeface="Times New Roman" panose="02020603050405020304" pitchFamily="18" charset="0"/>
              </a:rPr>
              <a:t> strategy.</a:t>
            </a:r>
          </a:p>
          <a:p>
            <a:pPr eaLnBrk="1" hangingPunct="1">
              <a:spcBef>
                <a:spcPct val="0"/>
              </a:spcBef>
              <a:buFontTx/>
              <a:buNone/>
            </a:pPr>
            <a:endParaRPr lang="en-US" altLang="en-US" dirty="0">
              <a:latin typeface="Times New Roman" panose="02020603050405020304" pitchFamily="18" charset="0"/>
            </a:endParaRPr>
          </a:p>
          <a:p>
            <a:pPr eaLnBrk="1" hangingPunct="1">
              <a:spcBef>
                <a:spcPct val="0"/>
              </a:spcBef>
              <a:buFontTx/>
              <a:buChar char="•"/>
            </a:pPr>
            <a:r>
              <a:rPr lang="en-US" altLang="en-US" dirty="0">
                <a:latin typeface="Times New Roman" panose="02020603050405020304" pitchFamily="18" charset="0"/>
              </a:rPr>
              <a:t> The firms caught in the red ocean followed a </a:t>
            </a:r>
            <a:r>
              <a:rPr lang="en-US" altLang="en-US" dirty="0" smtClean="0">
                <a:latin typeface="Times New Roman" panose="02020603050405020304" pitchFamily="18" charset="0"/>
              </a:rPr>
              <a:t>conventional </a:t>
            </a:r>
            <a:r>
              <a:rPr lang="en-US" altLang="en-US" dirty="0">
                <a:latin typeface="Times New Roman" panose="02020603050405020304" pitchFamily="18" charset="0"/>
              </a:rPr>
              <a:t>approach of racing to beat the </a:t>
            </a:r>
            <a:r>
              <a:rPr lang="en-US" altLang="en-US" dirty="0" smtClean="0">
                <a:latin typeface="Times New Roman" panose="02020603050405020304" pitchFamily="18" charset="0"/>
              </a:rPr>
              <a:t> competition </a:t>
            </a:r>
            <a:r>
              <a:rPr lang="en-US" altLang="en-US" dirty="0">
                <a:latin typeface="Times New Roman" panose="02020603050405020304" pitchFamily="18" charset="0"/>
              </a:rPr>
              <a:t>by building a defensible </a:t>
            </a:r>
            <a:r>
              <a:rPr lang="en-US" altLang="en-US" dirty="0" smtClean="0">
                <a:latin typeface="Times New Roman" panose="02020603050405020304" pitchFamily="18" charset="0"/>
              </a:rPr>
              <a:t>position within </a:t>
            </a:r>
            <a:r>
              <a:rPr lang="en-US" altLang="en-US" dirty="0">
                <a:latin typeface="Times New Roman" panose="02020603050405020304" pitchFamily="18" charset="0"/>
              </a:rPr>
              <a:t>the existing industry order.</a:t>
            </a:r>
          </a:p>
          <a:p>
            <a:pPr eaLnBrk="1" hangingPunct="1">
              <a:spcBef>
                <a:spcPct val="0"/>
              </a:spcBef>
              <a:buNone/>
            </a:pP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9551717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4"/>
          <p:cNvSpPr>
            <a:spLocks noGrp="1" noChangeArrowheads="1"/>
          </p:cNvSpPr>
          <p:nvPr>
            <p:ph type="title"/>
          </p:nvPr>
        </p:nvSpPr>
        <p:spPr>
          <a:xfrm>
            <a:off x="2152650" y="400051"/>
            <a:ext cx="8274050" cy="720725"/>
          </a:xfrm>
        </p:spPr>
        <p:txBody>
          <a:bodyPr/>
          <a:lstStyle/>
          <a:p>
            <a:pPr>
              <a:defRPr/>
            </a:pPr>
            <a:r>
              <a:rPr dirty="0" smtClean="0"/>
              <a:t>WHAT DO WE MEAN BY </a:t>
            </a:r>
            <a:r>
              <a:rPr i="1" dirty="0" smtClean="0"/>
              <a:t>STRATEGY</a:t>
            </a:r>
            <a:r>
              <a:rPr dirty="0" smtClean="0"/>
              <a:t>?</a:t>
            </a:r>
          </a:p>
        </p:txBody>
      </p:sp>
      <p:sp>
        <p:nvSpPr>
          <p:cNvPr id="70661" name="Rectangle 5"/>
          <p:cNvSpPr>
            <a:spLocks noGrp="1" noChangeArrowheads="1"/>
          </p:cNvSpPr>
          <p:nvPr>
            <p:ph idx="1"/>
          </p:nvPr>
        </p:nvSpPr>
        <p:spPr>
          <a:xfrm>
            <a:off x="828339" y="1300163"/>
            <a:ext cx="10843707" cy="4121691"/>
          </a:xfrm>
        </p:spPr>
        <p:txBody>
          <a:bodyPr/>
          <a:lstStyle/>
          <a:p>
            <a:pPr>
              <a:defRPr/>
            </a:pPr>
            <a:r>
              <a:rPr dirty="0" smtClean="0"/>
              <a:t>What is our present situation?</a:t>
            </a:r>
          </a:p>
          <a:p>
            <a:pPr lvl="1">
              <a:defRPr/>
            </a:pPr>
            <a:r>
              <a:rPr dirty="0" smtClean="0"/>
              <a:t>Business environment and industry conditions</a:t>
            </a:r>
          </a:p>
          <a:p>
            <a:pPr lvl="1">
              <a:defRPr/>
            </a:pPr>
            <a:r>
              <a:rPr dirty="0" smtClean="0"/>
              <a:t>Firm’s financial and competitive capabilities</a:t>
            </a:r>
          </a:p>
          <a:p>
            <a:pPr>
              <a:defRPr/>
            </a:pPr>
            <a:r>
              <a:rPr dirty="0" smtClean="0"/>
              <a:t>Where do we want to go from here?</a:t>
            </a:r>
          </a:p>
          <a:p>
            <a:pPr lvl="1">
              <a:defRPr/>
            </a:pPr>
            <a:r>
              <a:rPr dirty="0" smtClean="0"/>
              <a:t>Creating a vision for the firm’s future direction</a:t>
            </a:r>
          </a:p>
          <a:p>
            <a:pPr>
              <a:defRPr/>
            </a:pPr>
            <a:r>
              <a:rPr dirty="0" smtClean="0"/>
              <a:t>How are we going to get there?</a:t>
            </a:r>
          </a:p>
          <a:p>
            <a:pPr lvl="1">
              <a:defRPr/>
            </a:pPr>
            <a:r>
              <a:rPr dirty="0"/>
              <a:t>Crafting an action plan for heading the </a:t>
            </a:r>
            <a:r>
              <a:rPr dirty="0" smtClean="0"/>
              <a:t>firm </a:t>
            </a:r>
            <a:r>
              <a:rPr dirty="0"/>
              <a:t>in the intended direction, staking out a market position, attracting customers, achieving the targeted financial and market performance, and getting the </a:t>
            </a:r>
            <a:r>
              <a:rPr dirty="0" smtClean="0"/>
              <a:t>firm </a:t>
            </a:r>
            <a:br>
              <a:rPr dirty="0" smtClean="0"/>
            </a:br>
            <a:r>
              <a:rPr dirty="0" smtClean="0"/>
              <a:t>where </a:t>
            </a:r>
            <a:r>
              <a:rPr dirty="0"/>
              <a:t>it wants to go is its </a:t>
            </a:r>
            <a:r>
              <a:rPr i="1" dirty="0">
                <a:solidFill>
                  <a:srgbClr val="C00000"/>
                </a:solidFill>
              </a:rPr>
              <a:t>strategy</a:t>
            </a:r>
            <a:r>
              <a:rPr dirty="0" smtClean="0"/>
              <a:t>.</a:t>
            </a:r>
            <a:endParaRPr dirty="0"/>
          </a:p>
        </p:txBody>
      </p:sp>
      <p:sp>
        <p:nvSpPr>
          <p:cNvPr id="2" name="Rectangle 1"/>
          <p:cNvSpPr/>
          <p:nvPr/>
        </p:nvSpPr>
        <p:spPr>
          <a:xfrm>
            <a:off x="1036320" y="5601241"/>
            <a:ext cx="10721788" cy="830997"/>
          </a:xfrm>
          <a:prstGeom prst="rect">
            <a:avLst/>
          </a:prstGeom>
        </p:spPr>
        <p:txBody>
          <a:bodyPr wrap="square">
            <a:spAutoFit/>
          </a:bodyPr>
          <a:lstStyle/>
          <a:p>
            <a:pPr algn="ctr">
              <a:defRPr/>
            </a:pPr>
            <a:r>
              <a:rPr lang="en-ZA" sz="2400" b="1" i="1" dirty="0">
                <a:solidFill>
                  <a:srgbClr val="FF0000"/>
                </a:solidFill>
              </a:rPr>
              <a:t>Strategy is about competing differently from rivals—doing what competitors don’t do or, even better, doing what they can’t do!</a:t>
            </a:r>
          </a:p>
        </p:txBody>
      </p:sp>
    </p:spTree>
    <p:extLst>
      <p:ext uri="{BB962C8B-B14F-4D97-AF65-F5344CB8AC3E}">
        <p14:creationId xmlns:p14="http://schemas.microsoft.com/office/powerpoint/2010/main" val="386428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DD7566C-A8BA-4ACE-A99C-0996D455F505}" type="slidenum">
              <a:rPr lang="en-US" altLang="en-US" sz="1200">
                <a:solidFill>
                  <a:srgbClr val="898989"/>
                </a:solidFill>
              </a:rPr>
              <a:pPr>
                <a:spcBef>
                  <a:spcPct val="0"/>
                </a:spcBef>
                <a:buFontTx/>
                <a:buNone/>
              </a:pPr>
              <a:t>60</a:t>
            </a:fld>
            <a:endParaRPr lang="en-US" altLang="en-US" sz="1200">
              <a:solidFill>
                <a:srgbClr val="898989"/>
              </a:solidFill>
            </a:endParaRPr>
          </a:p>
        </p:txBody>
      </p:sp>
      <p:sp>
        <p:nvSpPr>
          <p:cNvPr id="45062" name="Title 1"/>
          <p:cNvSpPr>
            <a:spLocks noGrp="1"/>
          </p:cNvSpPr>
          <p:nvPr>
            <p:ph type="title" idx="4294967295"/>
          </p:nvPr>
        </p:nvSpPr>
        <p:spPr>
          <a:xfrm>
            <a:off x="1752600" y="304800"/>
            <a:ext cx="8686800" cy="555812"/>
          </a:xfrm>
        </p:spPr>
        <p:txBody>
          <a:bodyPr/>
          <a:lstStyle/>
          <a:p>
            <a:pPr eaLnBrk="1" hangingPunct="1"/>
            <a:r>
              <a:rPr lang="en-US" altLang="en-US" sz="2800" dirty="0">
                <a:latin typeface="Times New Roman" panose="02020603050405020304" pitchFamily="18" charset="0"/>
              </a:rPr>
              <a:t>Value Innovation: The Cornerstone of Blue Ocean Strategy</a:t>
            </a:r>
          </a:p>
        </p:txBody>
      </p:sp>
      <p:sp>
        <p:nvSpPr>
          <p:cNvPr id="45063" name="Rectangle 5"/>
          <p:cNvSpPr>
            <a:spLocks noChangeArrowheads="1"/>
          </p:cNvSpPr>
          <p:nvPr/>
        </p:nvSpPr>
        <p:spPr bwMode="auto">
          <a:xfrm>
            <a:off x="817582" y="952949"/>
            <a:ext cx="10714616"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tabLst>
                <a:tab pos="10233025" algn="l"/>
              </a:tabLst>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tabLst>
                <a:tab pos="10233025" algn="l"/>
              </a:tabLst>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tabLst>
                <a:tab pos="10233025" algn="l"/>
              </a:tabLst>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tabLst>
                <a:tab pos="10233025" algn="l"/>
              </a:tabLst>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tabLst>
                <a:tab pos="10233025" algn="l"/>
              </a:tabLst>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tabLst>
                <a:tab pos="10233025" algn="l"/>
              </a:tabLst>
              <a:defRPr sz="2000">
                <a:solidFill>
                  <a:schemeClr val="tx1"/>
                </a:solidFill>
                <a:latin typeface="Calibri" panose="020F0502020204030204" pitchFamily="34" charset="0"/>
              </a:defRPr>
            </a:lvl9pPr>
          </a:lstStyle>
          <a:p>
            <a:pPr eaLnBrk="1" hangingPunct="1">
              <a:spcBef>
                <a:spcPct val="0"/>
              </a:spcBef>
              <a:buFontTx/>
              <a:buChar char="•"/>
            </a:pPr>
            <a:r>
              <a:rPr lang="en-US" altLang="en-US" dirty="0">
                <a:latin typeface="Times New Roman" panose="02020603050405020304" pitchFamily="18" charset="0"/>
              </a:rPr>
              <a:t> </a:t>
            </a:r>
            <a:r>
              <a:rPr lang="en-US" altLang="en-US" sz="2800" dirty="0">
                <a:latin typeface="Times New Roman" panose="02020603050405020304" pitchFamily="18" charset="0"/>
              </a:rPr>
              <a:t>The creators of blue oceans, </a:t>
            </a:r>
            <a:r>
              <a:rPr lang="en-US" altLang="en-US" sz="2800" dirty="0" smtClean="0">
                <a:latin typeface="Times New Roman" panose="02020603050405020304" pitchFamily="18" charset="0"/>
              </a:rPr>
              <a:t>don’t use </a:t>
            </a:r>
            <a:r>
              <a:rPr lang="en-US" altLang="en-US" sz="2800" dirty="0">
                <a:latin typeface="Times New Roman" panose="02020603050405020304" pitchFamily="18" charset="0"/>
              </a:rPr>
              <a:t>the competition as their benchmark</a:t>
            </a:r>
            <a:r>
              <a:rPr lang="en-US" altLang="en-US" sz="2800" dirty="0" smtClean="0">
                <a:latin typeface="Times New Roman" panose="02020603050405020304" pitchFamily="18" charset="0"/>
              </a:rPr>
              <a:t>.</a:t>
            </a:r>
          </a:p>
          <a:p>
            <a:pPr eaLnBrk="1" hangingPunct="1">
              <a:spcBef>
                <a:spcPct val="0"/>
              </a:spcBef>
              <a:buNone/>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 Instead, they </a:t>
            </a:r>
            <a:r>
              <a:rPr lang="en-US" altLang="en-US" sz="2800" dirty="0" smtClean="0">
                <a:latin typeface="Times New Roman" panose="02020603050405020304" pitchFamily="18" charset="0"/>
              </a:rPr>
              <a:t>follow </a:t>
            </a:r>
            <a:r>
              <a:rPr lang="en-US" altLang="en-US" sz="2800" dirty="0">
                <a:latin typeface="Times New Roman" panose="02020603050405020304" pitchFamily="18" charset="0"/>
              </a:rPr>
              <a:t>a different strategic logic </a:t>
            </a:r>
            <a:r>
              <a:rPr lang="en-US" altLang="en-US" sz="2800" dirty="0" smtClean="0">
                <a:latin typeface="Times New Roman" panose="02020603050405020304" pitchFamily="18" charset="0"/>
              </a:rPr>
              <a:t>-</a:t>
            </a:r>
            <a:r>
              <a:rPr lang="en-US" altLang="en-US" sz="2800" i="1" dirty="0" smtClean="0">
                <a:latin typeface="Times New Roman" panose="02020603050405020304" pitchFamily="18" charset="0"/>
              </a:rPr>
              <a:t>value </a:t>
            </a:r>
            <a:r>
              <a:rPr lang="en-US" altLang="en-US" sz="2800" i="1" dirty="0">
                <a:latin typeface="Times New Roman" panose="02020603050405020304" pitchFamily="18" charset="0"/>
              </a:rPr>
              <a:t>innovation</a:t>
            </a:r>
            <a:r>
              <a:rPr lang="en-US" altLang="en-US" sz="2800" dirty="0" smtClean="0">
                <a:latin typeface="Times New Roman" panose="02020603050405020304" pitchFamily="18" charset="0"/>
              </a:rPr>
              <a:t>.</a:t>
            </a:r>
          </a:p>
          <a:p>
            <a:pPr eaLnBrk="1" hangingPunct="1">
              <a:spcBef>
                <a:spcPct val="0"/>
              </a:spcBef>
              <a:buFontTx/>
              <a:buChar char="•"/>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 Value innovation is the cornerstone of blue ocean </a:t>
            </a:r>
            <a:r>
              <a:rPr lang="en-US" altLang="en-US" sz="2800" dirty="0" smtClean="0">
                <a:latin typeface="Times New Roman" panose="02020603050405020304" pitchFamily="18" charset="0"/>
              </a:rPr>
              <a:t> strategy.</a:t>
            </a:r>
          </a:p>
          <a:p>
            <a:pPr eaLnBrk="1" hangingPunct="1">
              <a:spcBef>
                <a:spcPct val="0"/>
              </a:spcBef>
              <a:buFontTx/>
              <a:buChar char="•"/>
            </a:pPr>
            <a:endParaRPr lang="en-US" altLang="en-US" sz="2800" dirty="0">
              <a:latin typeface="Times New Roman" panose="02020603050405020304" pitchFamily="18" charset="0"/>
            </a:endParaRPr>
          </a:p>
          <a:p>
            <a:pPr eaLnBrk="1" hangingPunct="1">
              <a:spcBef>
                <a:spcPct val="0"/>
              </a:spcBef>
              <a:buFontTx/>
              <a:buChar char="•"/>
            </a:pPr>
            <a:r>
              <a:rPr lang="en-US" altLang="en-US" sz="2800" dirty="0">
                <a:latin typeface="Times New Roman" panose="02020603050405020304" pitchFamily="18" charset="0"/>
              </a:rPr>
              <a:t> </a:t>
            </a:r>
            <a:r>
              <a:rPr lang="en-US" altLang="en-US" sz="2800" dirty="0" smtClean="0">
                <a:latin typeface="Times New Roman" panose="02020603050405020304" pitchFamily="18" charset="0"/>
              </a:rPr>
              <a:t>Focus </a:t>
            </a:r>
            <a:r>
              <a:rPr lang="en-US" altLang="en-US" sz="2800" dirty="0">
                <a:latin typeface="Times New Roman" panose="02020603050405020304" pitchFamily="18" charset="0"/>
              </a:rPr>
              <a:t>on </a:t>
            </a:r>
            <a:r>
              <a:rPr lang="en-US" altLang="en-US" sz="2800" dirty="0" smtClean="0">
                <a:latin typeface="Times New Roman" panose="02020603050405020304" pitchFamily="18" charset="0"/>
              </a:rPr>
              <a:t>making the competition </a:t>
            </a:r>
            <a:r>
              <a:rPr lang="en-US" altLang="en-US" sz="2800" dirty="0">
                <a:latin typeface="Times New Roman" panose="02020603050405020304" pitchFamily="18" charset="0"/>
              </a:rPr>
              <a:t>irrelevant as opposed to focusing on </a:t>
            </a:r>
            <a:r>
              <a:rPr lang="en-US" altLang="en-US" sz="2800" dirty="0" smtClean="0">
                <a:latin typeface="Times New Roman" panose="02020603050405020304" pitchFamily="18" charset="0"/>
              </a:rPr>
              <a:t>beating </a:t>
            </a:r>
            <a:r>
              <a:rPr lang="en-US" altLang="en-US" sz="2800" dirty="0">
                <a:latin typeface="Times New Roman" panose="02020603050405020304" pitchFamily="18" charset="0"/>
              </a:rPr>
              <a:t>our competition.  </a:t>
            </a:r>
          </a:p>
          <a:p>
            <a:pPr eaLnBrk="1" hangingPunct="1">
              <a:spcBef>
                <a:spcPct val="0"/>
              </a:spcBef>
              <a:buFontTx/>
              <a:buChar char="•"/>
            </a:pPr>
            <a:endParaRPr lang="en-US" altLang="en-US" sz="2800" dirty="0" smtClean="0">
              <a:latin typeface="Times New Roman" panose="02020603050405020304" pitchFamily="18" charset="0"/>
            </a:endParaRPr>
          </a:p>
          <a:p>
            <a:pPr eaLnBrk="1" hangingPunct="1">
              <a:spcBef>
                <a:spcPct val="0"/>
              </a:spcBef>
              <a:buFontTx/>
              <a:buChar char="•"/>
            </a:pPr>
            <a:r>
              <a:rPr lang="en-US" altLang="en-US" sz="2800" dirty="0" smtClean="0">
                <a:latin typeface="Times New Roman" panose="02020603050405020304" pitchFamily="18" charset="0"/>
              </a:rPr>
              <a:t>Creating </a:t>
            </a:r>
            <a:r>
              <a:rPr lang="en-US" altLang="en-US" sz="2800" dirty="0">
                <a:latin typeface="Times New Roman" panose="02020603050405020304" pitchFamily="18" charset="0"/>
              </a:rPr>
              <a:t>a leap in value for buyers and </a:t>
            </a:r>
            <a:r>
              <a:rPr lang="en-US" altLang="en-US" sz="2800" dirty="0" smtClean="0">
                <a:latin typeface="Times New Roman" panose="02020603050405020304" pitchFamily="18" charset="0"/>
              </a:rPr>
              <a:t>the  firm by </a:t>
            </a:r>
            <a:r>
              <a:rPr lang="en-US" altLang="en-US" sz="2800" dirty="0">
                <a:latin typeface="Times New Roman" panose="02020603050405020304" pitchFamily="18" charset="0"/>
              </a:rPr>
              <a:t>opening up new and uncontested market </a:t>
            </a:r>
            <a:r>
              <a:rPr lang="en-US" altLang="en-US" sz="2800" dirty="0" smtClean="0">
                <a:latin typeface="Times New Roman" panose="02020603050405020304" pitchFamily="18" charset="0"/>
              </a:rPr>
              <a:t> space</a:t>
            </a:r>
            <a:r>
              <a:rPr lang="en-US" altLang="en-US" sz="2800" dirty="0">
                <a:latin typeface="Times New Roman" panose="02020603050405020304" pitchFamily="18" charset="0"/>
              </a:rPr>
              <a:t>. </a:t>
            </a:r>
          </a:p>
        </p:txBody>
      </p:sp>
    </p:spTree>
    <p:extLst>
      <p:ext uri="{BB962C8B-B14F-4D97-AF65-F5344CB8AC3E}">
        <p14:creationId xmlns:p14="http://schemas.microsoft.com/office/powerpoint/2010/main" val="36081610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r>
              <a:rPr lang="en-US" altLang="en-US" sz="2600"/>
              <a:t>The Six Principles of Blue Ocean Strategy</a:t>
            </a:r>
          </a:p>
        </p:txBody>
      </p:sp>
      <p:graphicFrame>
        <p:nvGraphicFramePr>
          <p:cNvPr id="72731" name="Group 27"/>
          <p:cNvGraphicFramePr>
            <a:graphicFrameLocks noGrp="1"/>
          </p:cNvGraphicFramePr>
          <p:nvPr>
            <p:ph idx="1"/>
            <p:extLst>
              <p:ext uri="{D42A27DB-BD31-4B8C-83A1-F6EECF244321}">
                <p14:modId xmlns:p14="http://schemas.microsoft.com/office/powerpoint/2010/main" val="2747633849"/>
              </p:ext>
            </p:extLst>
          </p:nvPr>
        </p:nvGraphicFramePr>
        <p:xfrm>
          <a:off x="430306" y="1169987"/>
          <a:ext cx="10617798" cy="5027296"/>
        </p:xfrm>
        <a:graphic>
          <a:graphicData uri="http://schemas.openxmlformats.org/drawingml/2006/table">
            <a:tbl>
              <a:tblPr/>
              <a:tblGrid>
                <a:gridCol w="5308899">
                  <a:extLst>
                    <a:ext uri="{9D8B030D-6E8A-4147-A177-3AD203B41FA5}">
                      <a16:colId xmlns:a16="http://schemas.microsoft.com/office/drawing/2014/main" val="1267047883"/>
                    </a:ext>
                  </a:extLst>
                </a:gridCol>
                <a:gridCol w="5308899">
                  <a:extLst>
                    <a:ext uri="{9D8B030D-6E8A-4147-A177-3AD203B41FA5}">
                      <a16:colId xmlns:a16="http://schemas.microsoft.com/office/drawing/2014/main" val="2775055340"/>
                    </a:ext>
                  </a:extLst>
                </a:gridCol>
              </a:tblGrid>
              <a:tr h="628650">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2400" b="1"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Formulation Principles</a:t>
                      </a:r>
                    </a:p>
                  </a:txBody>
                  <a:tcPr horzOverflow="overflow">
                    <a:lnL cap="flat">
                      <a:noFill/>
                    </a:lnL>
                    <a:lnR>
                      <a:noFill/>
                    </a:lnR>
                    <a:lnT cap="flat">
                      <a:noFill/>
                    </a:lnT>
                    <a:lnB>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defRPr/>
                      </a:pPr>
                      <a:r>
                        <a:rPr kumimoji="0" lang="en-US" altLang="en-US" sz="2400" b="1"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Risk factor each principle attenuates (</a:t>
                      </a:r>
                      <a:r>
                        <a:rPr lang="en-US" altLang="en-US" sz="2400" dirty="0" smtClean="0">
                          <a:solidFill>
                            <a:srgbClr val="FF0000"/>
                          </a:solidFill>
                          <a:latin typeface="Times New Roman" panose="02020603050405020304" pitchFamily="18" charset="0"/>
                        </a:rPr>
                        <a:t>strategy formulation)</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2273848761"/>
                  </a:ext>
                </a:extLst>
              </a:tr>
              <a:tr h="205898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Reconstruct market boundaries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Focus on the big picture, not the numbers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Reach beyond existing demand</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Get the strategic sequence right</a:t>
                      </a:r>
                    </a:p>
                  </a:txBody>
                  <a:tcPr horzOverflow="overflow">
                    <a:lnL cap="flat">
                      <a:noFill/>
                    </a:lnL>
                    <a:lnR>
                      <a:noFill/>
                    </a:lnR>
                    <a:lnT>
                      <a:noFill/>
                    </a:lnT>
                    <a:lnB>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Search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Planning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Scale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Business model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None/>
                        <a:tabLst/>
                      </a:pPr>
                      <a:endPar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endParaRP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651463799"/>
                  </a:ext>
                </a:extLst>
              </a:tr>
              <a:tr h="62388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2400" b="1"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Evaluation principles</a:t>
                      </a:r>
                    </a:p>
                  </a:txBody>
                  <a:tcPr horzOverflow="overflow">
                    <a:lnL cap="flat">
                      <a:noFill/>
                    </a:lnL>
                    <a:lnR>
                      <a:noFill/>
                    </a:lnR>
                    <a:lnT>
                      <a:noFill/>
                    </a:lnT>
                    <a:lnB>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defRPr/>
                      </a:pPr>
                      <a:r>
                        <a:rPr kumimoji="0" lang="en-US" altLang="en-US" sz="2400" b="1"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Risk factor each principle attenuates (</a:t>
                      </a:r>
                      <a:r>
                        <a:rPr lang="en-US" altLang="en-US" sz="2400" dirty="0" smtClean="0">
                          <a:solidFill>
                            <a:srgbClr val="00B0F0"/>
                          </a:solidFill>
                          <a:latin typeface="Times New Roman" panose="02020603050405020304" pitchFamily="18" charset="0"/>
                        </a:rPr>
                        <a:t>strategy execution)</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3727489827"/>
                  </a:ext>
                </a:extLst>
              </a:tr>
              <a:tr h="132238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Overcome key organizational hurdles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US" altLang="en-US" sz="18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Build execution into strategy</a:t>
                      </a:r>
                    </a:p>
                  </a:txBody>
                  <a:tcPr horzOverflow="overflow">
                    <a:lnL cap="flat">
                      <a:noFill/>
                    </a:lnL>
                    <a:lnR>
                      <a:noFill/>
                    </a:lnR>
                    <a:lnT>
                      <a:noFill/>
                    </a:lnT>
                    <a:lnB cap="flat">
                      <a:noFill/>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Organizational risk</a:t>
                      </a:r>
                    </a:p>
                    <a:p>
                      <a:pPr marL="0" marR="0" lvl="0" indent="0" algn="l" defTabSz="914400" rtl="0" eaLnBrk="1" fontAlgn="base" latinLnBrk="0" hangingPunct="1">
                        <a:lnSpc>
                          <a:spcPct val="100000"/>
                        </a:lnSpc>
                        <a:spcBef>
                          <a:spcPts val="800"/>
                        </a:spcBef>
                        <a:spcAft>
                          <a:spcPct val="0"/>
                        </a:spcAft>
                        <a:buClr>
                          <a:schemeClr val="tx1"/>
                        </a:buClr>
                        <a:buSzPct val="100000"/>
                        <a:buFont typeface="Times New Roman" panose="02020603050405020304" pitchFamily="18" charset="0"/>
                        <a:buBlip>
                          <a:blip r:embed="rId2"/>
                        </a:buBlip>
                        <a:tabLst/>
                      </a:pPr>
                      <a:r>
                        <a:rPr kumimoji="0" lang="en-US" altLang="en-US" sz="1800" b="0" i="0" u="none" strike="noStrike" cap="none" normalizeH="0" baseline="0" dirty="0" smtClean="0">
                          <a:ln>
                            <a:noFill/>
                          </a:ln>
                          <a:solidFill>
                            <a:srgbClr val="000000"/>
                          </a:solidFill>
                          <a:effectLst/>
                          <a:latin typeface="Arial" panose="020B0604020202020204" pitchFamily="34" charset="0"/>
                          <a:ea typeface="DejaVu Sans" pitchFamily="34" charset="2"/>
                          <a:cs typeface="DejaVu Sans" pitchFamily="34" charset="2"/>
                        </a:rPr>
                        <a:t>Management risk</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2555421325"/>
                  </a:ext>
                </a:extLst>
              </a:tr>
            </a:tbl>
          </a:graphicData>
        </a:graphic>
      </p:graphicFrame>
      <p:sp>
        <p:nvSpPr>
          <p:cNvPr id="72728" name="Text Box 24"/>
          <p:cNvSpPr txBox="1">
            <a:spLocks noChangeArrowheads="1"/>
          </p:cNvSpPr>
          <p:nvPr/>
        </p:nvSpPr>
        <p:spPr bwMode="auto">
          <a:xfrm>
            <a:off x="3081170" y="646767"/>
            <a:ext cx="6324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Tx/>
              <a:buSzTx/>
              <a:buFontTx/>
              <a:buNone/>
            </a:pPr>
            <a:r>
              <a:rPr lang="en-US" altLang="en-US" sz="1400" dirty="0"/>
              <a:t>This figure highlights the six principles driving the successful formulation and execution of blue ocean strategy and the risks that these principles attenuate.</a:t>
            </a:r>
          </a:p>
        </p:txBody>
      </p:sp>
    </p:spTree>
    <p:extLst>
      <p:ext uri="{BB962C8B-B14F-4D97-AF65-F5344CB8AC3E}">
        <p14:creationId xmlns:p14="http://schemas.microsoft.com/office/powerpoint/2010/main" val="7928471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23D7FCA-BB01-40FD-B02E-4CBC5B23E881}" type="slidenum">
              <a:rPr lang="en-US" altLang="en-US" sz="1200">
                <a:solidFill>
                  <a:srgbClr val="898989"/>
                </a:solidFill>
              </a:rPr>
              <a:pPr>
                <a:spcBef>
                  <a:spcPct val="0"/>
                </a:spcBef>
                <a:buFontTx/>
                <a:buNone/>
              </a:pPr>
              <a:t>62</a:t>
            </a:fld>
            <a:endParaRPr lang="en-US" altLang="en-US" sz="1200">
              <a:solidFill>
                <a:srgbClr val="898989"/>
              </a:solidFill>
            </a:endParaRPr>
          </a:p>
        </p:txBody>
      </p:sp>
      <p:sp>
        <p:nvSpPr>
          <p:cNvPr id="75783" name="Title 1"/>
          <p:cNvSpPr>
            <a:spLocks noGrp="1"/>
          </p:cNvSpPr>
          <p:nvPr>
            <p:ph type="title" idx="4294967295"/>
          </p:nvPr>
        </p:nvSpPr>
        <p:spPr>
          <a:xfrm>
            <a:off x="1981200" y="274638"/>
            <a:ext cx="8229600" cy="1630362"/>
          </a:xfrm>
        </p:spPr>
        <p:txBody>
          <a:bodyPr/>
          <a:lstStyle/>
          <a:p>
            <a:pPr eaLnBrk="1" hangingPunct="1"/>
            <a:r>
              <a:rPr lang="en-US" altLang="en-US" sz="3600" dirty="0">
                <a:latin typeface="Times New Roman" panose="02020603050405020304" pitchFamily="18" charset="0"/>
              </a:rPr>
              <a:t>Blue Ocean Strategy is Yellowtail</a:t>
            </a:r>
            <a:br>
              <a:rPr lang="en-US" altLang="en-US" sz="3600" dirty="0">
                <a:latin typeface="Times New Roman" panose="02020603050405020304" pitchFamily="18" charset="0"/>
              </a:rPr>
            </a:br>
            <a:r>
              <a:rPr lang="en-US" altLang="en-US" sz="3600" dirty="0">
                <a:latin typeface="Times New Roman" panose="02020603050405020304" pitchFamily="18" charset="0"/>
              </a:rPr>
              <a:t/>
            </a:r>
            <a:br>
              <a:rPr lang="en-US" altLang="en-US" sz="3600" dirty="0">
                <a:latin typeface="Times New Roman" panose="02020603050405020304" pitchFamily="18" charset="0"/>
              </a:rPr>
            </a:br>
            <a:r>
              <a:rPr lang="en-US" altLang="en-US" sz="2400" dirty="0">
                <a:latin typeface="Times New Roman" panose="02020603050405020304" pitchFamily="18" charset="0"/>
              </a:rPr>
              <a:t>Eliminate-Reduce-Raise-Create Grid</a:t>
            </a:r>
          </a:p>
        </p:txBody>
      </p:sp>
      <p:sp>
        <p:nvSpPr>
          <p:cNvPr id="75784" name="Rectangle 5"/>
          <p:cNvSpPr>
            <a:spLocks noChangeArrowheads="1"/>
          </p:cNvSpPr>
          <p:nvPr/>
        </p:nvSpPr>
        <p:spPr bwMode="auto">
          <a:xfrm>
            <a:off x="1981200" y="1371600"/>
            <a:ext cx="8153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en-US" altLang="en-US" sz="2400">
              <a:latin typeface="Times New Roman" panose="02020603050405020304" pitchFamily="18" charset="0"/>
            </a:endParaRPr>
          </a:p>
        </p:txBody>
      </p:sp>
      <p:sp>
        <p:nvSpPr>
          <p:cNvPr id="75786" name="Line 9"/>
          <p:cNvSpPr>
            <a:spLocks noChangeShapeType="1"/>
          </p:cNvSpPr>
          <p:nvPr/>
        </p:nvSpPr>
        <p:spPr bwMode="auto">
          <a:xfrm>
            <a:off x="3429000" y="4038600"/>
            <a:ext cx="5181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75787" name="Line 10"/>
          <p:cNvSpPr>
            <a:spLocks noChangeShapeType="1"/>
          </p:cNvSpPr>
          <p:nvPr/>
        </p:nvSpPr>
        <p:spPr bwMode="auto">
          <a:xfrm>
            <a:off x="6019800" y="1981200"/>
            <a:ext cx="0" cy="403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ZA"/>
          </a:p>
        </p:txBody>
      </p:sp>
      <p:sp>
        <p:nvSpPr>
          <p:cNvPr id="75788" name="Text Box 11"/>
          <p:cNvSpPr txBox="1">
            <a:spLocks noChangeArrowheads="1"/>
          </p:cNvSpPr>
          <p:nvPr/>
        </p:nvSpPr>
        <p:spPr bwMode="auto">
          <a:xfrm>
            <a:off x="3581400" y="2209800"/>
            <a:ext cx="2286000" cy="3862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Eliminate:</a:t>
            </a:r>
          </a:p>
          <a:p>
            <a:pPr eaLnBrk="1" hangingPunct="1">
              <a:spcBef>
                <a:spcPct val="50000"/>
              </a:spcBef>
              <a:buFontTx/>
              <a:buNone/>
            </a:pPr>
            <a:r>
              <a:rPr lang="en-US" altLang="en-US" sz="1400">
                <a:latin typeface="Arial" panose="020B0604020202020204" pitchFamily="34" charset="0"/>
              </a:rPr>
              <a:t>     </a:t>
            </a: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r>
              <a:rPr lang="en-US" altLang="en-US" sz="1400">
                <a:latin typeface="Arial" panose="020B0604020202020204" pitchFamily="34" charset="0"/>
              </a:rPr>
              <a:t>Reduce:</a:t>
            </a:r>
          </a:p>
          <a:p>
            <a:pPr eaLnBrk="1" hangingPunct="1">
              <a:spcBef>
                <a:spcPct val="50000"/>
              </a:spcBef>
              <a:buFontTx/>
              <a:buNone/>
            </a:pPr>
            <a:r>
              <a:rPr lang="en-US" altLang="en-US" sz="1400">
                <a:latin typeface="Arial" panose="020B0604020202020204" pitchFamily="34" charset="0"/>
              </a:rPr>
              <a:t>     </a:t>
            </a: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p:txBody>
      </p:sp>
      <p:sp>
        <p:nvSpPr>
          <p:cNvPr id="75789" name="Text Box 12"/>
          <p:cNvSpPr txBox="1">
            <a:spLocks noChangeArrowheads="1"/>
          </p:cNvSpPr>
          <p:nvPr/>
        </p:nvSpPr>
        <p:spPr bwMode="auto">
          <a:xfrm>
            <a:off x="3657600" y="2209801"/>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75790" name="Text Box 13"/>
          <p:cNvSpPr txBox="1">
            <a:spLocks noChangeArrowheads="1"/>
          </p:cNvSpPr>
          <p:nvPr/>
        </p:nvSpPr>
        <p:spPr bwMode="auto">
          <a:xfrm>
            <a:off x="6400800" y="228600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75791" name="Text Box 14"/>
          <p:cNvSpPr txBox="1">
            <a:spLocks noChangeArrowheads="1"/>
          </p:cNvSpPr>
          <p:nvPr/>
        </p:nvSpPr>
        <p:spPr bwMode="auto">
          <a:xfrm>
            <a:off x="6248400" y="2209800"/>
            <a:ext cx="2133600" cy="2569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Raise:</a:t>
            </a:r>
          </a:p>
          <a:p>
            <a:pPr eaLnBrk="1" hangingPunct="1">
              <a:spcBef>
                <a:spcPct val="50000"/>
              </a:spcBef>
              <a:buFontTx/>
              <a:buNone/>
            </a:pPr>
            <a:r>
              <a:rPr lang="en-US" altLang="en-US" sz="1400">
                <a:latin typeface="Arial" panose="020B0604020202020204" pitchFamily="34" charset="0"/>
              </a:rPr>
              <a:t>     </a:t>
            </a: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endParaRPr lang="en-US" altLang="en-US" sz="1400">
              <a:latin typeface="Arial" panose="020B0604020202020204" pitchFamily="34" charset="0"/>
            </a:endParaRPr>
          </a:p>
          <a:p>
            <a:pPr eaLnBrk="1" hangingPunct="1">
              <a:spcBef>
                <a:spcPct val="50000"/>
              </a:spcBef>
              <a:buFontTx/>
              <a:buNone/>
            </a:pPr>
            <a:r>
              <a:rPr lang="en-US" altLang="en-US" sz="1400">
                <a:latin typeface="Arial" panose="020B0604020202020204" pitchFamily="34" charset="0"/>
              </a:rPr>
              <a:t>Create:</a:t>
            </a:r>
          </a:p>
          <a:p>
            <a:pPr eaLnBrk="1" hangingPunct="1">
              <a:spcBef>
                <a:spcPct val="50000"/>
              </a:spcBef>
              <a:buFontTx/>
              <a:buNone/>
            </a:pPr>
            <a:r>
              <a:rPr lang="en-US" altLang="en-US" sz="1400">
                <a:latin typeface="Arial" panose="020B0604020202020204" pitchFamily="34" charset="0"/>
              </a:rPr>
              <a:t>     </a:t>
            </a:r>
          </a:p>
        </p:txBody>
      </p:sp>
      <p:sp>
        <p:nvSpPr>
          <p:cNvPr id="75792" name="Text Box 15"/>
          <p:cNvSpPr txBox="1">
            <a:spLocks noChangeArrowheads="1"/>
          </p:cNvSpPr>
          <p:nvPr/>
        </p:nvSpPr>
        <p:spPr bwMode="auto">
          <a:xfrm>
            <a:off x="3657600" y="2514601"/>
            <a:ext cx="20574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dirty="0">
                <a:latin typeface="Arial" panose="020B0604020202020204" pitchFamily="34" charset="0"/>
              </a:rPr>
              <a:t>Enological terminology and distinctions</a:t>
            </a:r>
          </a:p>
          <a:p>
            <a:pPr eaLnBrk="1" hangingPunct="1">
              <a:spcBef>
                <a:spcPct val="50000"/>
              </a:spcBef>
              <a:buFontTx/>
              <a:buNone/>
            </a:pPr>
            <a:r>
              <a:rPr lang="en-US" altLang="en-US" sz="1400" dirty="0">
                <a:latin typeface="Arial" panose="020B0604020202020204" pitchFamily="34" charset="0"/>
              </a:rPr>
              <a:t>Aging qualities</a:t>
            </a:r>
          </a:p>
          <a:p>
            <a:pPr eaLnBrk="1" hangingPunct="1">
              <a:spcBef>
                <a:spcPct val="50000"/>
              </a:spcBef>
              <a:buFontTx/>
              <a:buNone/>
            </a:pPr>
            <a:r>
              <a:rPr lang="en-US" altLang="en-US" sz="1400" dirty="0">
                <a:latin typeface="Arial" panose="020B0604020202020204" pitchFamily="34" charset="0"/>
              </a:rPr>
              <a:t>Above-the-line marketing</a:t>
            </a:r>
          </a:p>
        </p:txBody>
      </p:sp>
      <p:sp>
        <p:nvSpPr>
          <p:cNvPr id="75793" name="Text Box 16"/>
          <p:cNvSpPr txBox="1">
            <a:spLocks noChangeArrowheads="1"/>
          </p:cNvSpPr>
          <p:nvPr/>
        </p:nvSpPr>
        <p:spPr bwMode="auto">
          <a:xfrm>
            <a:off x="3657601" y="4495801"/>
            <a:ext cx="2149475"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400">
                <a:latin typeface="Arial" panose="020B0604020202020204" pitchFamily="34" charset="0"/>
              </a:rPr>
              <a:t>Wine complexity</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Wine range</a:t>
            </a:r>
          </a:p>
          <a:p>
            <a:pPr eaLnBrk="1" hangingPunct="1">
              <a:spcBef>
                <a:spcPct val="0"/>
              </a:spcBef>
              <a:buFontTx/>
              <a:buNone/>
            </a:pPr>
            <a:endParaRPr lang="en-US" altLang="en-US" sz="1400">
              <a:latin typeface="Arial" panose="020B0604020202020204" pitchFamily="34" charset="0"/>
            </a:endParaRPr>
          </a:p>
          <a:p>
            <a:pPr eaLnBrk="1" hangingPunct="1">
              <a:spcBef>
                <a:spcPct val="0"/>
              </a:spcBef>
              <a:buFontTx/>
              <a:buNone/>
            </a:pPr>
            <a:r>
              <a:rPr lang="en-US" altLang="en-US" sz="1400">
                <a:latin typeface="Arial" panose="020B0604020202020204" pitchFamily="34" charset="0"/>
              </a:rPr>
              <a:t>Vineyard prestige</a:t>
            </a:r>
          </a:p>
        </p:txBody>
      </p:sp>
      <p:sp>
        <p:nvSpPr>
          <p:cNvPr id="75794" name="Text Box 17"/>
          <p:cNvSpPr txBox="1">
            <a:spLocks noChangeArrowheads="1"/>
          </p:cNvSpPr>
          <p:nvPr/>
        </p:nvSpPr>
        <p:spPr bwMode="auto">
          <a:xfrm>
            <a:off x="6400800" y="2514601"/>
            <a:ext cx="1981200"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Price versus budget wines</a:t>
            </a:r>
          </a:p>
          <a:p>
            <a:pPr eaLnBrk="1" hangingPunct="1">
              <a:spcBef>
                <a:spcPct val="50000"/>
              </a:spcBef>
              <a:buFontTx/>
              <a:buNone/>
            </a:pPr>
            <a:r>
              <a:rPr lang="en-US" altLang="en-US" sz="1400">
                <a:latin typeface="Arial" panose="020B0604020202020204" pitchFamily="34" charset="0"/>
              </a:rPr>
              <a:t>Retail store involvement</a:t>
            </a:r>
          </a:p>
        </p:txBody>
      </p:sp>
      <p:sp>
        <p:nvSpPr>
          <p:cNvPr id="75795" name="Text Box 18"/>
          <p:cNvSpPr txBox="1">
            <a:spLocks noChangeArrowheads="1"/>
          </p:cNvSpPr>
          <p:nvPr/>
        </p:nvSpPr>
        <p:spPr bwMode="auto">
          <a:xfrm>
            <a:off x="6477000" y="4495801"/>
            <a:ext cx="1752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endParaRPr lang="en-US" altLang="en-US" sz="1800">
              <a:latin typeface="Arial" panose="020B0604020202020204" pitchFamily="34" charset="0"/>
            </a:endParaRPr>
          </a:p>
        </p:txBody>
      </p:sp>
      <p:sp>
        <p:nvSpPr>
          <p:cNvPr id="75796" name="Text Box 19"/>
          <p:cNvSpPr txBox="1">
            <a:spLocks noChangeArrowheads="1"/>
          </p:cNvSpPr>
          <p:nvPr/>
        </p:nvSpPr>
        <p:spPr bwMode="auto">
          <a:xfrm>
            <a:off x="6400801" y="4495801"/>
            <a:ext cx="18065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1400">
                <a:latin typeface="Arial" panose="020B0604020202020204" pitchFamily="34" charset="0"/>
              </a:rPr>
              <a:t>Easy drinking</a:t>
            </a:r>
          </a:p>
          <a:p>
            <a:pPr eaLnBrk="1" hangingPunct="1">
              <a:spcBef>
                <a:spcPct val="50000"/>
              </a:spcBef>
              <a:buFontTx/>
              <a:buNone/>
            </a:pPr>
            <a:r>
              <a:rPr lang="en-US" altLang="en-US" sz="1400">
                <a:latin typeface="Arial" panose="020B0604020202020204" pitchFamily="34" charset="0"/>
              </a:rPr>
              <a:t>Ease of selection</a:t>
            </a:r>
          </a:p>
          <a:p>
            <a:pPr eaLnBrk="1" hangingPunct="1">
              <a:spcBef>
                <a:spcPct val="50000"/>
              </a:spcBef>
              <a:buFontTx/>
              <a:buNone/>
            </a:pPr>
            <a:r>
              <a:rPr lang="en-US" altLang="en-US" sz="1400">
                <a:latin typeface="Arial" panose="020B0604020202020204" pitchFamily="34" charset="0"/>
              </a:rPr>
              <a:t>Fun and adventure </a:t>
            </a:r>
          </a:p>
        </p:txBody>
      </p:sp>
    </p:spTree>
    <p:extLst>
      <p:ext uri="{BB962C8B-B14F-4D97-AF65-F5344CB8AC3E}">
        <p14:creationId xmlns:p14="http://schemas.microsoft.com/office/powerpoint/2010/main" val="40035026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ltLang="en-US" sz="4800" b="1"/>
              <a:t>To Be Canvas</a:t>
            </a:r>
            <a:endParaRPr lang="en-US" altLang="en-US" sz="4800" b="1">
              <a:solidFill>
                <a:srgbClr val="0000FF"/>
              </a:solidFill>
            </a:endParaRPr>
          </a:p>
        </p:txBody>
      </p:sp>
      <p:sp>
        <p:nvSpPr>
          <p:cNvPr id="56323" name="Rectangle 3"/>
          <p:cNvSpPr>
            <a:spLocks noGrp="1" noChangeArrowheads="1"/>
          </p:cNvSpPr>
          <p:nvPr>
            <p:ph type="body" sz="half" idx="1"/>
          </p:nvPr>
        </p:nvSpPr>
        <p:spPr>
          <a:xfrm>
            <a:off x="1752601" y="1219201"/>
            <a:ext cx="4297363" cy="5332413"/>
          </a:xfrm>
        </p:spPr>
        <p:txBody>
          <a:bodyPr/>
          <a:lstStyle/>
          <a:p>
            <a:pPr>
              <a:lnSpc>
                <a:spcPct val="80000"/>
              </a:lnSpc>
              <a:spcBef>
                <a:spcPct val="20000"/>
              </a:spcBef>
              <a:buFont typeface="Times New Roman" panose="02020603050405020304" pitchFamily="18" charset="0"/>
              <a:buChar char="•"/>
            </a:pPr>
            <a:endParaRPr lang="en-US" altLang="en-US" sz="2400"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Eliminate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Reduce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Raise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a:p>
            <a:pPr>
              <a:lnSpc>
                <a:spcPct val="80000"/>
              </a:lnSpc>
              <a:spcBef>
                <a:spcPct val="20000"/>
              </a:spcBef>
              <a:buFont typeface="Times New Roman" panose="02020603050405020304" pitchFamily="18" charset="0"/>
              <a:buChar char="•"/>
            </a:pPr>
            <a:r>
              <a:rPr lang="en-US" altLang="en-US" b="1" dirty="0">
                <a:latin typeface="Times New Roman" panose="02020603050405020304" pitchFamily="18" charset="0"/>
              </a:rPr>
              <a:t>Create</a:t>
            </a:r>
          </a:p>
          <a:p>
            <a:pPr>
              <a:lnSpc>
                <a:spcPct val="80000"/>
              </a:lnSpc>
              <a:spcBef>
                <a:spcPct val="20000"/>
              </a:spcBef>
              <a:buFont typeface="Times New Roman" panose="02020603050405020304" pitchFamily="18" charset="0"/>
              <a:buChar char="•"/>
            </a:pPr>
            <a:endParaRPr lang="en-US" altLang="en-US" b="1" dirty="0">
              <a:latin typeface="Times New Roman" panose="02020603050405020304" pitchFamily="18" charset="0"/>
            </a:endParaRPr>
          </a:p>
        </p:txBody>
      </p:sp>
      <p:pic>
        <p:nvPicPr>
          <p:cNvPr id="56326" name="Picture 6"/>
          <p:cNvPicPr>
            <a:picLocks noGrp="1" noChangeAspect="1" noChangeArrowheads="1"/>
          </p:cNvPicPr>
          <p:nvPr>
            <p:ph type="media" sz="half" idx="2"/>
          </p:nvPr>
        </p:nvPicPr>
        <p:blipFill>
          <a:blip r:embed="rId3">
            <a:extLst>
              <a:ext uri="{28A0092B-C50C-407E-A947-70E740481C1C}">
                <a14:useLocalDpi xmlns:a14="http://schemas.microsoft.com/office/drawing/2010/main" val="0"/>
              </a:ext>
            </a:extLst>
          </a:blip>
          <a:srcRect/>
          <a:stretch>
            <a:fillRect/>
          </a:stretch>
        </p:blipFill>
        <p:spPr>
          <a:xfrm>
            <a:off x="4495800" y="1427163"/>
            <a:ext cx="6172200" cy="5027612"/>
          </a:xfrm>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rgbClr val="336600"/>
                </a:solidFill>
                <a:miter lim="800000"/>
                <a:headEnd/>
                <a:tailEnd/>
              </a14:hiddenLine>
            </a:ext>
          </a:extLst>
        </p:spPr>
      </p:pic>
    </p:spTree>
    <p:extLst>
      <p:ext uri="{BB962C8B-B14F-4D97-AF65-F5344CB8AC3E}">
        <p14:creationId xmlns:p14="http://schemas.microsoft.com/office/powerpoint/2010/main" val="26287825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r>
              <a:rPr lang="en-US" altLang="en-US" sz="3200" b="1"/>
              <a:t>Value Innovation of [yellow tail]</a:t>
            </a:r>
          </a:p>
        </p:txBody>
      </p:sp>
      <p:graphicFrame>
        <p:nvGraphicFramePr>
          <p:cNvPr id="64533" name="Group 21"/>
          <p:cNvGraphicFramePr>
            <a:graphicFrameLocks noGrp="1"/>
          </p:cNvGraphicFramePr>
          <p:nvPr>
            <p:ph idx="1"/>
          </p:nvPr>
        </p:nvGraphicFramePr>
        <p:xfrm>
          <a:off x="2197100" y="896939"/>
          <a:ext cx="8077200" cy="5297171"/>
        </p:xfrm>
        <a:graphic>
          <a:graphicData uri="http://schemas.openxmlformats.org/drawingml/2006/table">
            <a:tbl>
              <a:tblPr/>
              <a:tblGrid>
                <a:gridCol w="3079750">
                  <a:extLst>
                    <a:ext uri="{9D8B030D-6E8A-4147-A177-3AD203B41FA5}">
                      <a16:colId xmlns:a16="http://schemas.microsoft.com/office/drawing/2014/main" val="3484393582"/>
                    </a:ext>
                  </a:extLst>
                </a:gridCol>
                <a:gridCol w="4997450">
                  <a:extLst>
                    <a:ext uri="{9D8B030D-6E8A-4147-A177-3AD203B41FA5}">
                      <a16:colId xmlns:a16="http://schemas.microsoft.com/office/drawing/2014/main" val="764951855"/>
                    </a:ext>
                  </a:extLst>
                </a:gridCol>
              </a:tblGrid>
              <a:tr h="154463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4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24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Utility proposition</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18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(customers, distributors  and retailers)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Creating of a social drink that is accessible to anyone</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Easy drinking, ease of selection, sense of fun and adventure</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Limit number of SKUs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Price to move at volume</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12067836"/>
                  </a:ext>
                </a:extLst>
              </a:tr>
              <a:tr h="1547813">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4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24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Price proposition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Targeted at the mass of customers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Priced against the alternative (6-pack)</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5207241"/>
                  </a:ext>
                </a:extLst>
              </a:tr>
              <a:tr h="1544638">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24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r>
                        <a:rPr kumimoji="0" lang="en-GB" altLang="en-US" sz="24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Cost structure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ts val="800"/>
                        </a:spcBef>
                        <a:defRPr sz="2800">
                          <a:solidFill>
                            <a:srgbClr val="000000"/>
                          </a:solidFill>
                          <a:latin typeface="Arial" panose="020B0604020202020204" pitchFamily="34" charset="0"/>
                          <a:ea typeface="DejaVu Sans" pitchFamily="34" charset="2"/>
                          <a:cs typeface="DejaVu Sans" pitchFamily="34" charset="2"/>
                        </a:defRPr>
                      </a:lvl1pPr>
                      <a:lvl2pPr>
                        <a:spcBef>
                          <a:spcPts val="700"/>
                        </a:spcBef>
                        <a:defRPr sz="2400">
                          <a:solidFill>
                            <a:srgbClr val="000000"/>
                          </a:solidFill>
                          <a:latin typeface="Arial" panose="020B0604020202020204" pitchFamily="34" charset="0"/>
                          <a:ea typeface="DejaVu Sans" pitchFamily="34" charset="2"/>
                          <a:cs typeface="DejaVu Sans" pitchFamily="34" charset="2"/>
                        </a:defRPr>
                      </a:lvl2pPr>
                      <a:lvl3pPr>
                        <a:spcBef>
                          <a:spcPts val="600"/>
                        </a:spcBef>
                        <a:defRPr sz="2000">
                          <a:solidFill>
                            <a:srgbClr val="000000"/>
                          </a:solidFill>
                          <a:latin typeface="Arial" panose="020B0604020202020204" pitchFamily="34" charset="0"/>
                          <a:ea typeface="DejaVu Sans" pitchFamily="34" charset="2"/>
                          <a:cs typeface="DejaVu Sans" pitchFamily="34" charset="2"/>
                        </a:defRPr>
                      </a:lvl3pPr>
                      <a:lvl4pPr>
                        <a:spcBef>
                          <a:spcPts val="500"/>
                        </a:spcBef>
                        <a:defRPr>
                          <a:solidFill>
                            <a:srgbClr val="000000"/>
                          </a:solidFill>
                          <a:latin typeface="Arial" panose="020B0604020202020204" pitchFamily="34" charset="0"/>
                          <a:ea typeface="DejaVu Sans" pitchFamily="34" charset="2"/>
                          <a:cs typeface="DejaVu Sans" pitchFamily="34" charset="2"/>
                        </a:defRPr>
                      </a:lvl4pPr>
                      <a:lvl5pPr>
                        <a:spcBef>
                          <a:spcPts val="500"/>
                        </a:spcBef>
                        <a:defRPr>
                          <a:solidFill>
                            <a:srgbClr val="000000"/>
                          </a:solidFill>
                          <a:latin typeface="Arial" panose="020B0604020202020204" pitchFamily="34" charset="0"/>
                          <a:ea typeface="DejaVu Sans" pitchFamily="34" charset="2"/>
                          <a:cs typeface="DejaVu Sans" pitchFamily="34" charset="2"/>
                        </a:defRPr>
                      </a:lvl5pPr>
                      <a:lvl6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6pPr>
                      <a:lvl7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7pPr>
                      <a:lvl8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8pPr>
                      <a:lvl9pPr fontAlgn="base">
                        <a:spcBef>
                          <a:spcPts val="500"/>
                        </a:spcBef>
                        <a:spcAft>
                          <a:spcPct val="0"/>
                        </a:spcAft>
                        <a:buClr>
                          <a:srgbClr val="000000"/>
                        </a:buClr>
                        <a:buSzPct val="100000"/>
                        <a:buFont typeface="Times New Roman" panose="02020603050405020304" pitchFamily="18" charset="0"/>
                        <a:defRPr>
                          <a:solidFill>
                            <a:srgbClr val="000000"/>
                          </a:solidFill>
                          <a:latin typeface="Arial" panose="020B0604020202020204" pitchFamily="34" charset="0"/>
                          <a:ea typeface="DejaVu Sans" pitchFamily="34" charset="2"/>
                          <a:cs typeface="DejaVu Sans" pitchFamily="34" charset="2"/>
                        </a:defRPr>
                      </a:lvl9pPr>
                    </a:lstStyle>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None/>
                        <a:tabLst/>
                      </a:pPr>
                      <a:endPar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endParaRP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Elimination of working capital tied up in aging wines</a:t>
                      </a:r>
                    </a:p>
                    <a:p>
                      <a:pPr marL="0" marR="0" lvl="0" indent="0" algn="l" defTabSz="914400" rtl="0" eaLnBrk="1" fontAlgn="base" latinLnBrk="0" hangingPunct="1">
                        <a:lnSpc>
                          <a:spcPct val="100000"/>
                        </a:lnSpc>
                        <a:spcBef>
                          <a:spcPts val="800"/>
                        </a:spcBef>
                        <a:spcAft>
                          <a:spcPct val="0"/>
                        </a:spcAft>
                        <a:buClr>
                          <a:srgbClr val="000000"/>
                        </a:buClr>
                        <a:buSzPct val="100000"/>
                        <a:buFont typeface="Times New Roman" panose="02020603050405020304" pitchFamily="18" charset="0"/>
                        <a:buChar char="•"/>
                        <a:tabLst/>
                      </a:pPr>
                      <a:r>
                        <a:rPr kumimoji="0" lang="en-GB" altLang="en-US" sz="1600" b="0" i="0" u="none" strike="noStrike" cap="none" normalizeH="0" baseline="0" smtClean="0">
                          <a:ln>
                            <a:noFill/>
                          </a:ln>
                          <a:solidFill>
                            <a:srgbClr val="000000"/>
                          </a:solidFill>
                          <a:effectLst/>
                          <a:latin typeface="Arial" panose="020B0604020202020204" pitchFamily="34" charset="0"/>
                          <a:ea typeface="DejaVu Sans" pitchFamily="34" charset="2"/>
                          <a:cs typeface="DejaVu Sans" pitchFamily="34" charset="2"/>
                        </a:rPr>
                        <a:t>Fast product turnover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26804883"/>
                  </a:ext>
                </a:extLst>
              </a:tr>
            </a:tbl>
          </a:graphicData>
        </a:graphic>
      </p:graphicFrame>
    </p:spTree>
    <p:extLst>
      <p:ext uri="{BB962C8B-B14F-4D97-AF65-F5344CB8AC3E}">
        <p14:creationId xmlns:p14="http://schemas.microsoft.com/office/powerpoint/2010/main" val="225361349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709738" y="71438"/>
            <a:ext cx="7772400" cy="1427162"/>
          </a:xfrm>
        </p:spPr>
        <p:txBody>
          <a:bodyPr/>
          <a:lstStyle/>
          <a:p>
            <a:r>
              <a:rPr lang="en-US" altLang="en-US" sz="6600"/>
              <a:t>Results</a:t>
            </a:r>
          </a:p>
        </p:txBody>
      </p:sp>
      <p:sp>
        <p:nvSpPr>
          <p:cNvPr id="94211" name="Rectangle 3"/>
          <p:cNvSpPr>
            <a:spLocks noGrp="1" noChangeArrowheads="1"/>
          </p:cNvSpPr>
          <p:nvPr>
            <p:ph type="body" idx="1"/>
          </p:nvPr>
        </p:nvSpPr>
        <p:spPr>
          <a:xfrm>
            <a:off x="1924050" y="1604963"/>
            <a:ext cx="8510588" cy="3706812"/>
          </a:xfrm>
        </p:spPr>
        <p:txBody>
          <a:bodyPr>
            <a:normAutofit lnSpcReduction="10000"/>
          </a:bodyPr>
          <a:lstStyle/>
          <a:p>
            <a:pPr>
              <a:lnSpc>
                <a:spcPct val="90000"/>
              </a:lnSpc>
              <a:spcBef>
                <a:spcPct val="70000"/>
              </a:spcBef>
            </a:pPr>
            <a:r>
              <a:rPr lang="en-US" altLang="en-US" b="1">
                <a:solidFill>
                  <a:srgbClr val="000066"/>
                </a:solidFill>
              </a:rPr>
              <a:t>No 1 imported wine (outsells France and Italy) </a:t>
            </a:r>
          </a:p>
          <a:p>
            <a:pPr>
              <a:lnSpc>
                <a:spcPct val="90000"/>
              </a:lnSpc>
              <a:spcBef>
                <a:spcPct val="70000"/>
              </a:spcBef>
            </a:pPr>
            <a:r>
              <a:rPr lang="en-US" altLang="en-US" b="1">
                <a:solidFill>
                  <a:srgbClr val="000066"/>
                </a:solidFill>
              </a:rPr>
              <a:t>Fastest growing imported wine in the history of the USA industry</a:t>
            </a:r>
          </a:p>
          <a:p>
            <a:pPr lvl="1">
              <a:lnSpc>
                <a:spcPct val="90000"/>
              </a:lnSpc>
              <a:spcBef>
                <a:spcPct val="70000"/>
              </a:spcBef>
            </a:pPr>
            <a:r>
              <a:rPr lang="en-US" altLang="en-US" b="1">
                <a:solidFill>
                  <a:srgbClr val="000066"/>
                </a:solidFill>
              </a:rPr>
              <a:t>New consumers of wine</a:t>
            </a:r>
          </a:p>
          <a:p>
            <a:pPr lvl="1">
              <a:lnSpc>
                <a:spcPct val="90000"/>
              </a:lnSpc>
              <a:spcBef>
                <a:spcPct val="70000"/>
              </a:spcBef>
            </a:pPr>
            <a:r>
              <a:rPr lang="en-US" altLang="en-US" b="1">
                <a:solidFill>
                  <a:srgbClr val="000066"/>
                </a:solidFill>
              </a:rPr>
              <a:t>Jug drinkers trade up</a:t>
            </a:r>
          </a:p>
          <a:p>
            <a:pPr lvl="1">
              <a:lnSpc>
                <a:spcPct val="90000"/>
              </a:lnSpc>
              <a:spcBef>
                <a:spcPct val="70000"/>
              </a:spcBef>
            </a:pPr>
            <a:r>
              <a:rPr lang="en-US" altLang="en-US" b="1">
                <a:solidFill>
                  <a:srgbClr val="000066"/>
                </a:solidFill>
              </a:rPr>
              <a:t>Premium wine drinkers trade down</a:t>
            </a:r>
          </a:p>
          <a:p>
            <a:pPr>
              <a:lnSpc>
                <a:spcPct val="90000"/>
              </a:lnSpc>
              <a:spcBef>
                <a:spcPct val="70000"/>
              </a:spcBef>
            </a:pPr>
            <a:r>
              <a:rPr lang="en-US" altLang="en-US" b="1">
                <a:solidFill>
                  <a:srgbClr val="000066"/>
                </a:solidFill>
              </a:rPr>
              <a:t>Industry criticizes them mercilessly at first</a:t>
            </a:r>
          </a:p>
        </p:txBody>
      </p:sp>
      <p:sp>
        <p:nvSpPr>
          <p:cNvPr id="94212" name="Rectangle 4"/>
          <p:cNvSpPr>
            <a:spLocks noChangeArrowheads="1"/>
          </p:cNvSpPr>
          <p:nvPr/>
        </p:nvSpPr>
        <p:spPr bwMode="auto">
          <a:xfrm>
            <a:off x="1924050" y="5543550"/>
            <a:ext cx="8510588" cy="108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2" tIns="45716" rIns="91432" bIns="45716"/>
          <a:lstStyle>
            <a:lvl1pPr marL="342900" indent="-342900" defTabSz="457200">
              <a:spcBef>
                <a:spcPts val="800"/>
              </a:spcBef>
              <a:defRPr sz="3200">
                <a:solidFill>
                  <a:srgbClr val="000000"/>
                </a:solidFill>
                <a:latin typeface="Arial" panose="020B0604020202020204" pitchFamily="34" charset="0"/>
                <a:ea typeface="DejaVu Sans" pitchFamily="34" charset="2"/>
                <a:cs typeface="DejaVu Sans" pitchFamily="34" charset="2"/>
              </a:defRPr>
            </a:lvl1pPr>
            <a:lvl2pPr marL="742950" indent="-285750" defTabSz="457200">
              <a:spcBef>
                <a:spcPts val="700"/>
              </a:spcBef>
              <a:defRPr sz="2800">
                <a:solidFill>
                  <a:srgbClr val="000000"/>
                </a:solidFill>
                <a:latin typeface="Arial" panose="020B0604020202020204" pitchFamily="34" charset="0"/>
                <a:ea typeface="DejaVu Sans" pitchFamily="34" charset="2"/>
                <a:cs typeface="DejaVu Sans" pitchFamily="34" charset="2"/>
              </a:defRPr>
            </a:lvl2pPr>
            <a:lvl3pPr marL="1143000" indent="-228600" defTabSz="457200">
              <a:spcBef>
                <a:spcPts val="600"/>
              </a:spcBef>
              <a:defRPr sz="2400">
                <a:solidFill>
                  <a:srgbClr val="000000"/>
                </a:solidFill>
                <a:latin typeface="Arial" panose="020B0604020202020204" pitchFamily="34" charset="0"/>
                <a:ea typeface="DejaVu Sans" pitchFamily="34" charset="2"/>
                <a:cs typeface="DejaVu Sans" pitchFamily="34" charset="2"/>
              </a:defRPr>
            </a:lvl3pPr>
            <a:lvl4pPr marL="1600200" indent="-228600" defTabSz="457200">
              <a:spcBef>
                <a:spcPts val="500"/>
              </a:spcBef>
              <a:defRPr sz="2000">
                <a:solidFill>
                  <a:srgbClr val="000000"/>
                </a:solidFill>
                <a:latin typeface="Arial" panose="020B0604020202020204" pitchFamily="34" charset="0"/>
                <a:ea typeface="DejaVu Sans" pitchFamily="34" charset="2"/>
                <a:cs typeface="DejaVu Sans" pitchFamily="34" charset="2"/>
              </a:defRPr>
            </a:lvl4pPr>
            <a:lvl5pPr marL="2057400" indent="-228600" defTabSz="457200">
              <a:spcBef>
                <a:spcPts val="500"/>
              </a:spcBef>
              <a:defRPr sz="2000">
                <a:solidFill>
                  <a:srgbClr val="000000"/>
                </a:solidFill>
                <a:latin typeface="Arial" panose="020B0604020202020204" pitchFamily="34" charset="0"/>
                <a:ea typeface="DejaVu Sans" pitchFamily="34" charset="2"/>
                <a:cs typeface="DejaVu Sans" pitchFamily="34" charset="2"/>
              </a:defRPr>
            </a:lvl5pPr>
            <a:lvl6pPr marL="25146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6pPr>
            <a:lvl7pPr marL="29718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7pPr>
            <a:lvl8pPr marL="34290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8pPr>
            <a:lvl9pPr marL="3886200" indent="-228600" defTabSz="457200" fontAlgn="base">
              <a:spcBef>
                <a:spcPts val="500"/>
              </a:spcBef>
              <a:spcAft>
                <a:spcPct val="0"/>
              </a:spcAft>
              <a:buClr>
                <a:srgbClr val="000000"/>
              </a:buClr>
              <a:buSzPct val="100000"/>
              <a:buFont typeface="Times New Roman" panose="02020603050405020304" pitchFamily="18" charset="0"/>
              <a:defRPr sz="2000">
                <a:solidFill>
                  <a:srgbClr val="000000"/>
                </a:solidFill>
                <a:latin typeface="Arial" panose="020B0604020202020204" pitchFamily="34" charset="0"/>
                <a:ea typeface="DejaVu Sans" pitchFamily="34" charset="2"/>
                <a:cs typeface="DejaVu Sans" pitchFamily="34" charset="2"/>
              </a:defRPr>
            </a:lvl9pPr>
          </a:lstStyle>
          <a:p>
            <a:pPr>
              <a:spcBef>
                <a:spcPct val="70000"/>
              </a:spcBef>
            </a:pPr>
            <a:r>
              <a:rPr lang="en-GB" altLang="en-US" b="1">
                <a:solidFill>
                  <a:srgbClr val="0000FF"/>
                </a:solidFill>
              </a:rPr>
              <a:t>Now wine press blurb gives it a “best buy” for value;  winning wine awards.</a:t>
            </a:r>
          </a:p>
        </p:txBody>
      </p:sp>
    </p:spTree>
    <p:extLst>
      <p:ext uri="{BB962C8B-B14F-4D97-AF65-F5344CB8AC3E}">
        <p14:creationId xmlns:p14="http://schemas.microsoft.com/office/powerpoint/2010/main" val="2110139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wipe(left)">
                                      <p:cBhvr>
                                        <p:cTn id="7" dur="500"/>
                                        <p:tgtEl>
                                          <p:spTgt spid="942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2"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46AFCC77-0779-43A3-9BCD-BF72CCCBF18B}" type="slidenum">
              <a:rPr lang="en-US" altLang="en-US" sz="1200">
                <a:solidFill>
                  <a:srgbClr val="898989"/>
                </a:solidFill>
              </a:rPr>
              <a:pPr>
                <a:spcBef>
                  <a:spcPct val="0"/>
                </a:spcBef>
                <a:buFontTx/>
                <a:buNone/>
              </a:pPr>
              <a:t>66</a:t>
            </a:fld>
            <a:endParaRPr lang="en-US" altLang="en-US" sz="1200">
              <a:solidFill>
                <a:srgbClr val="898989"/>
              </a:solidFill>
            </a:endParaRPr>
          </a:p>
        </p:txBody>
      </p:sp>
      <p:sp>
        <p:nvSpPr>
          <p:cNvPr id="80904" name="Title 1"/>
          <p:cNvSpPr>
            <a:spLocks noGrp="1"/>
          </p:cNvSpPr>
          <p:nvPr>
            <p:ph type="title" idx="4294967295"/>
          </p:nvPr>
        </p:nvSpPr>
        <p:spPr>
          <a:xfrm>
            <a:off x="1752600" y="865094"/>
            <a:ext cx="9779598" cy="5181600"/>
          </a:xfrm>
        </p:spPr>
        <p:txBody>
          <a:bodyPr>
            <a:normAutofit fontScale="90000"/>
          </a:bodyPr>
          <a:lstStyle/>
          <a:p>
            <a:pPr algn="l" eaLnBrk="1" hangingPunct="1"/>
            <a:r>
              <a:rPr lang="en-US" altLang="en-US" sz="2800" dirty="0">
                <a:latin typeface="Times New Roman" panose="02020603050405020304" pitchFamily="18" charset="0"/>
              </a:rPr>
              <a:t>       Three Characteristics of a Blue Ocean </a:t>
            </a:r>
            <a:r>
              <a:rPr lang="en-US" altLang="en-US" sz="2800" dirty="0" smtClean="0">
                <a:latin typeface="Times New Roman" panose="02020603050405020304" pitchFamily="18" charset="0"/>
              </a:rPr>
              <a:t>Strategy</a:t>
            </a:r>
            <a:br>
              <a:rPr lang="en-US" altLang="en-US" sz="2800" dirty="0" smtClean="0">
                <a:latin typeface="Times New Roman" panose="02020603050405020304" pitchFamily="18" charset="0"/>
              </a:rPr>
            </a:br>
            <a:r>
              <a:rPr lang="en-US" altLang="en-US" sz="2800" dirty="0">
                <a:latin typeface="Times New Roman" panose="02020603050405020304" pitchFamily="18" charset="0"/>
              </a:rPr>
              <a:t/>
            </a:r>
            <a:br>
              <a:rPr lang="en-US" altLang="en-US" sz="2800" dirty="0">
                <a:latin typeface="Times New Roman" panose="02020603050405020304" pitchFamily="18" charset="0"/>
              </a:rPr>
            </a:br>
            <a:r>
              <a:rPr lang="en-US" altLang="en-US" sz="2800" dirty="0">
                <a:latin typeface="Times New Roman" panose="02020603050405020304" pitchFamily="18" charset="0"/>
              </a:rPr>
              <a:t/>
            </a:r>
            <a:br>
              <a:rPr lang="en-US" altLang="en-US" sz="2800" dirty="0">
                <a:latin typeface="Times New Roman" panose="02020603050405020304" pitchFamily="18" charset="0"/>
              </a:rPr>
            </a:br>
            <a:r>
              <a:rPr lang="en-US" altLang="en-US" sz="2800" dirty="0">
                <a:latin typeface="Times New Roman" panose="02020603050405020304" pitchFamily="18" charset="0"/>
              </a:rPr>
              <a:t>	</a:t>
            </a:r>
            <a:r>
              <a:rPr lang="en-US" altLang="en-US" sz="2400" dirty="0">
                <a:latin typeface="Times New Roman" panose="02020603050405020304" pitchFamily="18" charset="0"/>
              </a:rPr>
              <a:t>1.</a:t>
            </a:r>
            <a:r>
              <a:rPr lang="en-US" altLang="en-US" sz="2800" dirty="0">
                <a:latin typeface="Times New Roman" panose="02020603050405020304" pitchFamily="18" charset="0"/>
              </a:rPr>
              <a:t> </a:t>
            </a:r>
            <a:r>
              <a:rPr lang="en-US" altLang="en-US" sz="2400" dirty="0" smtClean="0">
                <a:latin typeface="Times New Roman" panose="02020603050405020304" pitchFamily="18" charset="0"/>
              </a:rPr>
              <a:t>Focus</a:t>
            </a:r>
            <a:br>
              <a:rPr lang="en-US" altLang="en-US" sz="2400" dirty="0" smtClean="0">
                <a:latin typeface="Times New Roman" panose="02020603050405020304" pitchFamily="18" charset="0"/>
              </a:rPr>
            </a:br>
            <a:r>
              <a:rPr lang="en-US" altLang="en-US" sz="2400" dirty="0">
                <a:latin typeface="Times New Roman" panose="02020603050405020304" pitchFamily="18" charset="0"/>
              </a:rPr>
              <a:t/>
            </a:r>
            <a:br>
              <a:rPr lang="en-US" altLang="en-US" sz="2400" dirty="0">
                <a:latin typeface="Times New Roman" panose="02020603050405020304" pitchFamily="18" charset="0"/>
              </a:rPr>
            </a:br>
            <a:r>
              <a:rPr lang="en-US" altLang="en-US" sz="2400" dirty="0">
                <a:latin typeface="Times New Roman" panose="02020603050405020304" pitchFamily="18" charset="0"/>
              </a:rPr>
              <a:t>	2. </a:t>
            </a:r>
            <a:r>
              <a:rPr lang="en-US" altLang="en-US" sz="2400" dirty="0" smtClean="0">
                <a:latin typeface="Times New Roman" panose="02020603050405020304" pitchFamily="18" charset="0"/>
              </a:rPr>
              <a:t>Divergence</a:t>
            </a:r>
            <a:br>
              <a:rPr lang="en-US" altLang="en-US" sz="2400" dirty="0" smtClean="0">
                <a:latin typeface="Times New Roman" panose="02020603050405020304" pitchFamily="18" charset="0"/>
              </a:rPr>
            </a:br>
            <a:r>
              <a:rPr lang="en-US" altLang="en-US" sz="2400" dirty="0">
                <a:latin typeface="Times New Roman" panose="02020603050405020304" pitchFamily="18" charset="0"/>
              </a:rPr>
              <a:t/>
            </a:r>
            <a:br>
              <a:rPr lang="en-US" altLang="en-US" sz="2400" dirty="0">
                <a:latin typeface="Times New Roman" panose="02020603050405020304" pitchFamily="18" charset="0"/>
              </a:rPr>
            </a:br>
            <a:r>
              <a:rPr lang="en-US" altLang="en-US" sz="2400" dirty="0">
                <a:latin typeface="Times New Roman" panose="02020603050405020304" pitchFamily="18" charset="0"/>
              </a:rPr>
              <a:t>	3. Compelling </a:t>
            </a:r>
            <a:r>
              <a:rPr lang="en-US" altLang="en-US" sz="2400" dirty="0" smtClean="0">
                <a:latin typeface="Times New Roman" panose="02020603050405020304" pitchFamily="18" charset="0"/>
              </a:rPr>
              <a:t>tagline</a:t>
            </a:r>
            <a:br>
              <a:rPr lang="en-US" altLang="en-US" sz="2400" dirty="0" smtClean="0">
                <a:latin typeface="Times New Roman" panose="02020603050405020304" pitchFamily="18" charset="0"/>
              </a:rPr>
            </a:br>
            <a:r>
              <a:rPr lang="en-US" altLang="en-US" sz="2400" dirty="0">
                <a:latin typeface="Times New Roman" panose="02020603050405020304" pitchFamily="18" charset="0"/>
              </a:rPr>
              <a:t/>
            </a:r>
            <a:br>
              <a:rPr lang="en-US" altLang="en-US" sz="2400" dirty="0">
                <a:latin typeface="Times New Roman" panose="02020603050405020304" pitchFamily="18" charset="0"/>
              </a:rPr>
            </a:br>
            <a:r>
              <a:rPr lang="en-US" altLang="en-US" sz="2400" dirty="0">
                <a:latin typeface="Times New Roman" panose="02020603050405020304" pitchFamily="18" charset="0"/>
              </a:rPr>
              <a:t/>
            </a:r>
            <a:br>
              <a:rPr lang="en-US" altLang="en-US" sz="2400" dirty="0">
                <a:latin typeface="Times New Roman" panose="02020603050405020304" pitchFamily="18" charset="0"/>
              </a:rPr>
            </a:br>
            <a:r>
              <a:rPr lang="en-US" altLang="en-US" sz="2400" dirty="0">
                <a:latin typeface="Times New Roman" panose="02020603050405020304" pitchFamily="18" charset="0"/>
              </a:rPr>
              <a:t/>
            </a:r>
            <a:br>
              <a:rPr lang="en-US" altLang="en-US" sz="2400" dirty="0">
                <a:latin typeface="Times New Roman" panose="02020603050405020304" pitchFamily="18" charset="0"/>
              </a:rPr>
            </a:br>
            <a:r>
              <a:rPr lang="en-US" altLang="en-US" sz="2400" dirty="0">
                <a:latin typeface="Times New Roman" panose="02020603050405020304" pitchFamily="18" charset="0"/>
              </a:rPr>
              <a:t>These three characteristics serve as an initial litmus test of the commercial viability of the blue ocean ideas.</a:t>
            </a:r>
            <a:br>
              <a:rPr lang="en-US" altLang="en-US" sz="2400" dirty="0">
                <a:latin typeface="Times New Roman" panose="02020603050405020304" pitchFamily="18" charset="0"/>
              </a:rPr>
            </a:br>
            <a:r>
              <a:rPr lang="en-US" altLang="en-US" sz="2400" dirty="0">
                <a:latin typeface="Times New Roman" panose="02020603050405020304" pitchFamily="18" charset="0"/>
              </a:rPr>
              <a:t/>
            </a:r>
            <a:br>
              <a:rPr lang="en-US" altLang="en-US" sz="2400" dirty="0">
                <a:latin typeface="Times New Roman" panose="02020603050405020304" pitchFamily="18" charset="0"/>
              </a:rPr>
            </a:br>
            <a:r>
              <a:rPr lang="en-US" altLang="en-US" sz="2800" dirty="0">
                <a:latin typeface="Times New Roman" panose="02020603050405020304" pitchFamily="18" charset="0"/>
              </a:rPr>
              <a:t/>
            </a:r>
            <a:br>
              <a:rPr lang="en-US" altLang="en-US" sz="2800" dirty="0">
                <a:latin typeface="Times New Roman" panose="02020603050405020304" pitchFamily="18" charset="0"/>
              </a:rPr>
            </a:br>
            <a:r>
              <a:rPr lang="en-US" altLang="en-US" sz="2800" dirty="0">
                <a:latin typeface="Times New Roman" panose="02020603050405020304" pitchFamily="18" charset="0"/>
              </a:rPr>
              <a:t> </a:t>
            </a:r>
            <a:br>
              <a:rPr lang="en-US" altLang="en-US" sz="2800" dirty="0">
                <a:latin typeface="Times New Roman" panose="02020603050405020304" pitchFamily="18" charset="0"/>
              </a:rPr>
            </a:br>
            <a:endParaRPr lang="en-US" altLang="en-US" sz="2800" dirty="0">
              <a:latin typeface="Times New Roman" panose="02020603050405020304" pitchFamily="18" charset="0"/>
            </a:endParaRPr>
          </a:p>
        </p:txBody>
      </p:sp>
    </p:spTree>
    <p:extLst>
      <p:ext uri="{BB962C8B-B14F-4D97-AF65-F5344CB8AC3E}">
        <p14:creationId xmlns:p14="http://schemas.microsoft.com/office/powerpoint/2010/main" val="23629671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582563F2-E2AB-4790-B5AD-D089B1275B15}" type="slidenum">
              <a:rPr lang="en-US" altLang="en-US" sz="1200">
                <a:solidFill>
                  <a:srgbClr val="898989"/>
                </a:solidFill>
              </a:rPr>
              <a:pPr>
                <a:spcBef>
                  <a:spcPct val="0"/>
                </a:spcBef>
                <a:buFontTx/>
                <a:buNone/>
              </a:pPr>
              <a:t>67</a:t>
            </a:fld>
            <a:endParaRPr lang="en-US" altLang="en-US" sz="1200">
              <a:solidFill>
                <a:srgbClr val="898989"/>
              </a:solidFill>
            </a:endParaRPr>
          </a:p>
        </p:txBody>
      </p:sp>
      <p:sp>
        <p:nvSpPr>
          <p:cNvPr id="91142" name="Title 1"/>
          <p:cNvSpPr>
            <a:spLocks noGrp="1"/>
          </p:cNvSpPr>
          <p:nvPr>
            <p:ph type="title" idx="4294967295"/>
          </p:nvPr>
        </p:nvSpPr>
        <p:spPr>
          <a:xfrm>
            <a:off x="2002716" y="849854"/>
            <a:ext cx="8754932" cy="1812557"/>
          </a:xfrm>
        </p:spPr>
        <p:txBody>
          <a:bodyPr>
            <a:normAutofit fontScale="90000"/>
          </a:bodyPr>
          <a:lstStyle/>
          <a:p>
            <a:pPr algn="ctr" eaLnBrk="1" hangingPunct="1"/>
            <a:r>
              <a:rPr lang="en-US" altLang="en-US" sz="3200" dirty="0">
                <a:latin typeface="Times New Roman" panose="02020603050405020304" pitchFamily="18" charset="0"/>
              </a:rPr>
              <a:t/>
            </a:r>
            <a:br>
              <a:rPr lang="en-US" altLang="en-US" sz="3200" dirty="0">
                <a:latin typeface="Times New Roman" panose="02020603050405020304" pitchFamily="18" charset="0"/>
              </a:rPr>
            </a:br>
            <a:r>
              <a:rPr lang="en-US" altLang="en-US" sz="3200" dirty="0">
                <a:latin typeface="Times New Roman" panose="02020603050405020304" pitchFamily="18" charset="0"/>
              </a:rPr>
              <a:t>            </a:t>
            </a:r>
            <a:br>
              <a:rPr lang="en-US" altLang="en-US" sz="3200" dirty="0">
                <a:latin typeface="Times New Roman" panose="02020603050405020304" pitchFamily="18" charset="0"/>
              </a:rPr>
            </a:br>
            <a:r>
              <a:rPr lang="en-US" altLang="en-US" sz="3200" dirty="0">
                <a:latin typeface="Times New Roman" panose="02020603050405020304" pitchFamily="18" charset="0"/>
              </a:rPr>
              <a:t>             </a:t>
            </a:r>
            <a:r>
              <a:rPr lang="en-US" altLang="en-US" sz="3200" dirty="0" smtClean="0">
                <a:latin typeface="Times New Roman" panose="02020603050405020304" pitchFamily="18" charset="0"/>
              </a:rPr>
              <a:t/>
            </a:r>
            <a:br>
              <a:rPr lang="en-US" altLang="en-US" sz="3200" dirty="0" smtClean="0">
                <a:latin typeface="Times New Roman" panose="02020603050405020304" pitchFamily="18" charset="0"/>
              </a:rPr>
            </a:br>
            <a:r>
              <a:rPr lang="en-US" altLang="en-US" sz="2700" b="1" dirty="0" smtClean="0">
                <a:latin typeface="Times New Roman" panose="02020603050405020304" pitchFamily="18" charset="0"/>
              </a:rPr>
              <a:t>Reconstruct </a:t>
            </a:r>
            <a:r>
              <a:rPr lang="en-US" altLang="en-US" sz="2700" b="1" dirty="0">
                <a:latin typeface="Times New Roman" panose="02020603050405020304" pitchFamily="18" charset="0"/>
              </a:rPr>
              <a:t>Market Boundaries</a:t>
            </a:r>
            <a:br>
              <a:rPr lang="en-US" altLang="en-US" sz="2700" b="1" dirty="0">
                <a:latin typeface="Times New Roman" panose="02020603050405020304" pitchFamily="18" charset="0"/>
              </a:rPr>
            </a:br>
            <a:r>
              <a:rPr lang="en-US" altLang="en-US" sz="2700" b="1" dirty="0">
                <a:latin typeface="Times New Roman" panose="02020603050405020304" pitchFamily="18" charset="0"/>
              </a:rPr>
              <a:t>             </a:t>
            </a:r>
            <a:r>
              <a:rPr lang="en-US" altLang="en-US" sz="2700" b="1" dirty="0" smtClean="0">
                <a:latin typeface="Times New Roman" panose="02020603050405020304" pitchFamily="18" charset="0"/>
              </a:rPr>
              <a:t>aka </a:t>
            </a:r>
            <a:r>
              <a:rPr lang="en-US" altLang="en-US" sz="2700" b="1" i="1" dirty="0">
                <a:latin typeface="Times New Roman" panose="02020603050405020304" pitchFamily="18" charset="0"/>
              </a:rPr>
              <a:t>Six Paths Framework</a:t>
            </a:r>
            <a:r>
              <a:rPr lang="en-US" altLang="en-US" sz="2700" b="1" dirty="0">
                <a:latin typeface="Times New Roman" panose="02020603050405020304" pitchFamily="18" charset="0"/>
              </a:rPr>
              <a:t/>
            </a:r>
            <a:br>
              <a:rPr lang="en-US" altLang="en-US" sz="2700" b="1" dirty="0">
                <a:latin typeface="Times New Roman" panose="02020603050405020304" pitchFamily="18" charset="0"/>
              </a:rPr>
            </a:br>
            <a:r>
              <a:rPr lang="en-US" altLang="en-US" sz="2700" b="1" dirty="0">
                <a:latin typeface="Times New Roman" panose="02020603050405020304" pitchFamily="18" charset="0"/>
              </a:rPr>
              <a:t/>
            </a:r>
            <a:br>
              <a:rPr lang="en-US" altLang="en-US" sz="2700" b="1" dirty="0">
                <a:latin typeface="Times New Roman" panose="02020603050405020304" pitchFamily="18" charset="0"/>
              </a:rPr>
            </a:br>
            <a:r>
              <a:rPr lang="en-US" altLang="en-US" sz="2700" b="1" dirty="0">
                <a:latin typeface="Times New Roman" panose="02020603050405020304" pitchFamily="18" charset="0"/>
              </a:rPr>
              <a:t>There are six basic approaches to remaking market boundaries:</a:t>
            </a:r>
            <a:br>
              <a:rPr lang="en-US" altLang="en-US" sz="2700" b="1" dirty="0">
                <a:latin typeface="Times New Roman" panose="02020603050405020304" pitchFamily="18" charset="0"/>
              </a:rPr>
            </a:br>
            <a:r>
              <a:rPr lang="en-US" altLang="en-US" sz="2700" b="1" dirty="0">
                <a:latin typeface="Times New Roman" panose="02020603050405020304" pitchFamily="18" charset="0"/>
              </a:rPr>
              <a:t/>
            </a:r>
            <a:br>
              <a:rPr lang="en-US" altLang="en-US" sz="2700" b="1" dirty="0">
                <a:latin typeface="Times New Roman" panose="02020603050405020304" pitchFamily="18" charset="0"/>
              </a:rPr>
            </a:br>
            <a:r>
              <a:rPr lang="en-US" altLang="en-US" sz="2700" b="1" dirty="0">
                <a:latin typeface="Times New Roman" panose="02020603050405020304" pitchFamily="18" charset="0"/>
              </a:rPr>
              <a:t/>
            </a:r>
            <a:br>
              <a:rPr lang="en-US" altLang="en-US" sz="2700" b="1" dirty="0">
                <a:latin typeface="Times New Roman" panose="02020603050405020304" pitchFamily="18" charset="0"/>
              </a:rPr>
            </a:br>
            <a:r>
              <a:rPr lang="en-US" altLang="en-US" sz="1600" dirty="0">
                <a:latin typeface="Times New Roman" panose="02020603050405020304" pitchFamily="18" charset="0"/>
              </a:rPr>
              <a:t/>
            </a:r>
            <a:br>
              <a:rPr lang="en-US" altLang="en-US" sz="1600" dirty="0">
                <a:latin typeface="Times New Roman" panose="02020603050405020304" pitchFamily="18" charset="0"/>
              </a:rPr>
            </a:br>
            <a:r>
              <a:rPr lang="en-US" altLang="en-US" sz="1600" dirty="0">
                <a:latin typeface="Times New Roman" panose="02020603050405020304" pitchFamily="18" charset="0"/>
              </a:rPr>
              <a:t/>
            </a:r>
            <a:br>
              <a:rPr lang="en-US" altLang="en-US" sz="1600" dirty="0">
                <a:latin typeface="Times New Roman" panose="02020603050405020304" pitchFamily="18" charset="0"/>
              </a:rPr>
            </a:br>
            <a:endParaRPr lang="en-US" altLang="en-US" sz="2400" dirty="0">
              <a:latin typeface="Times New Roman" panose="02020603050405020304" pitchFamily="18" charset="0"/>
            </a:endParaRPr>
          </a:p>
        </p:txBody>
      </p:sp>
      <p:sp>
        <p:nvSpPr>
          <p:cNvPr id="2" name="TextBox 1"/>
          <p:cNvSpPr txBox="1"/>
          <p:nvPr/>
        </p:nvSpPr>
        <p:spPr>
          <a:xfrm>
            <a:off x="2377440" y="3001172"/>
            <a:ext cx="8804823" cy="2677656"/>
          </a:xfrm>
          <a:prstGeom prst="rect">
            <a:avLst/>
          </a:prstGeom>
          <a:noFill/>
        </p:spPr>
        <p:txBody>
          <a:bodyPr wrap="square" rtlCol="0">
            <a:spAutoFit/>
          </a:bodyPr>
          <a:lstStyle/>
          <a:p>
            <a:r>
              <a:rPr lang="en-ZA" sz="2800" dirty="0" smtClean="0">
                <a:latin typeface="Times New Roman" panose="02020603050405020304" pitchFamily="18" charset="0"/>
                <a:cs typeface="Times New Roman" panose="02020603050405020304" pitchFamily="18" charset="0"/>
              </a:rPr>
              <a:t>Look across alternative industries</a:t>
            </a:r>
          </a:p>
          <a:p>
            <a:r>
              <a:rPr lang="en-ZA" sz="2800" dirty="0" smtClean="0">
                <a:latin typeface="Times New Roman" panose="02020603050405020304" pitchFamily="18" charset="0"/>
                <a:cs typeface="Times New Roman" panose="02020603050405020304" pitchFamily="18" charset="0"/>
              </a:rPr>
              <a:t>Look across alternative groups within industries</a:t>
            </a:r>
          </a:p>
          <a:p>
            <a:r>
              <a:rPr lang="en-ZA" sz="2800" dirty="0" smtClean="0">
                <a:latin typeface="Times New Roman" panose="02020603050405020304" pitchFamily="18" charset="0"/>
                <a:cs typeface="Times New Roman" panose="02020603050405020304" pitchFamily="18" charset="0"/>
              </a:rPr>
              <a:t>Look across the chain of buyers</a:t>
            </a:r>
          </a:p>
          <a:p>
            <a:r>
              <a:rPr lang="en-ZA" sz="2800" dirty="0" smtClean="0">
                <a:latin typeface="Times New Roman" panose="02020603050405020304" pitchFamily="18" charset="0"/>
                <a:cs typeface="Times New Roman" panose="02020603050405020304" pitchFamily="18" charset="0"/>
              </a:rPr>
              <a:t>Look across complementary product / service offerings</a:t>
            </a:r>
          </a:p>
          <a:p>
            <a:r>
              <a:rPr lang="en-ZA" sz="2800" dirty="0" smtClean="0">
                <a:latin typeface="Times New Roman" panose="02020603050405020304" pitchFamily="18" charset="0"/>
                <a:cs typeface="Times New Roman" panose="02020603050405020304" pitchFamily="18" charset="0"/>
              </a:rPr>
              <a:t>Look across functional / emotional appeal to buyers</a:t>
            </a:r>
          </a:p>
          <a:p>
            <a:r>
              <a:rPr lang="en-ZA" sz="2800" dirty="0" smtClean="0">
                <a:latin typeface="Times New Roman" panose="02020603050405020304" pitchFamily="18" charset="0"/>
                <a:cs typeface="Times New Roman" panose="02020603050405020304" pitchFamily="18" charset="0"/>
              </a:rPr>
              <a:t>Look across time</a:t>
            </a:r>
            <a:endParaRPr lang="en-ZA"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68916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9"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0965D676-2BD0-4167-BC86-5BF4F778DEBB}" type="slidenum">
              <a:rPr lang="en-US" altLang="en-US" sz="1200">
                <a:solidFill>
                  <a:srgbClr val="898989"/>
                </a:solidFill>
              </a:rPr>
              <a:pPr>
                <a:spcBef>
                  <a:spcPct val="0"/>
                </a:spcBef>
                <a:buFontTx/>
                <a:buNone/>
              </a:pPr>
              <a:t>68</a:t>
            </a:fld>
            <a:endParaRPr lang="en-US" altLang="en-US" sz="1200">
              <a:solidFill>
                <a:srgbClr val="898989"/>
              </a:solidFill>
            </a:endParaRPr>
          </a:p>
        </p:txBody>
      </p:sp>
      <p:sp>
        <p:nvSpPr>
          <p:cNvPr id="118790" name="Title 1"/>
          <p:cNvSpPr>
            <a:spLocks noGrp="1"/>
          </p:cNvSpPr>
          <p:nvPr>
            <p:ph type="title" idx="4294967295"/>
          </p:nvPr>
        </p:nvSpPr>
        <p:spPr>
          <a:xfrm>
            <a:off x="1752600" y="304800"/>
            <a:ext cx="8686800" cy="1143000"/>
          </a:xfrm>
        </p:spPr>
        <p:txBody>
          <a:bodyPr/>
          <a:lstStyle/>
          <a:p>
            <a:pPr algn="l" eaLnBrk="1" hangingPunct="1"/>
            <a:r>
              <a:rPr lang="en-US" altLang="en-US" sz="2400">
                <a:latin typeface="Times New Roman" panose="02020603050405020304" pitchFamily="18" charset="0"/>
              </a:rPr>
              <a:t>Focus on the Big Picture; Not the Numbers</a:t>
            </a:r>
          </a:p>
        </p:txBody>
      </p:sp>
      <p:sp>
        <p:nvSpPr>
          <p:cNvPr id="118791" name="Rectangle 5"/>
          <p:cNvSpPr>
            <a:spLocks noChangeArrowheads="1"/>
          </p:cNvSpPr>
          <p:nvPr/>
        </p:nvSpPr>
        <p:spPr bwMode="auto">
          <a:xfrm>
            <a:off x="1828801" y="1600200"/>
            <a:ext cx="1287462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200">
                <a:latin typeface="Times New Roman" panose="02020603050405020304" pitchFamily="18" charset="0"/>
              </a:rPr>
              <a:t>  </a:t>
            </a:r>
            <a:r>
              <a:rPr lang="en-US" altLang="en-US" sz="2400">
                <a:latin typeface="Times New Roman" panose="02020603050405020304" pitchFamily="18" charset="0"/>
              </a:rPr>
              <a:t>Think of a typical strategic plan.</a:t>
            </a:r>
          </a:p>
          <a:p>
            <a:pPr eaLnBrk="1" hangingPunct="1">
              <a:spcBef>
                <a:spcPct val="0"/>
              </a:spcBef>
              <a:buFontTx/>
              <a:buChar char="•"/>
            </a:pPr>
            <a:endParaRPr lang="en-US" altLang="en-US" sz="2400">
              <a:latin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rPr>
              <a:t>  It starts with a lengthy description of current industry conditions</a:t>
            </a:r>
          </a:p>
          <a:p>
            <a:pPr eaLnBrk="1" hangingPunct="1">
              <a:spcBef>
                <a:spcPct val="0"/>
              </a:spcBef>
              <a:buFontTx/>
              <a:buNone/>
            </a:pPr>
            <a:r>
              <a:rPr lang="en-US" altLang="en-US" sz="2400">
                <a:latin typeface="Times New Roman" panose="02020603050405020304" pitchFamily="18" charset="0"/>
              </a:rPr>
              <a:t>and the competitive situation.</a:t>
            </a:r>
          </a:p>
          <a:p>
            <a:pPr eaLnBrk="1" hangingPunct="1">
              <a:spcBef>
                <a:spcPct val="0"/>
              </a:spcBef>
              <a:buFontTx/>
              <a:buNone/>
            </a:pPr>
            <a:endParaRPr lang="en-US" altLang="en-US" sz="2400">
              <a:latin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rPr>
              <a:t>  Next is a discussion of how to increase market share, capture new </a:t>
            </a:r>
          </a:p>
          <a:p>
            <a:pPr eaLnBrk="1" hangingPunct="1">
              <a:spcBef>
                <a:spcPct val="0"/>
              </a:spcBef>
              <a:buFontTx/>
              <a:buNone/>
            </a:pPr>
            <a:r>
              <a:rPr lang="en-US" altLang="en-US" sz="2400">
                <a:latin typeface="Times New Roman" panose="02020603050405020304" pitchFamily="18" charset="0"/>
              </a:rPr>
              <a:t>segments, cut costs, followed by an outline of numerous goals and </a:t>
            </a:r>
          </a:p>
          <a:p>
            <a:pPr eaLnBrk="1" hangingPunct="1">
              <a:spcBef>
                <a:spcPct val="0"/>
              </a:spcBef>
              <a:buFontTx/>
              <a:buNone/>
            </a:pPr>
            <a:r>
              <a:rPr lang="en-US" altLang="en-US" sz="2400">
                <a:latin typeface="Times New Roman" panose="02020603050405020304" pitchFamily="18" charset="0"/>
              </a:rPr>
              <a:t>Initiatives.</a:t>
            </a:r>
          </a:p>
          <a:p>
            <a:pPr eaLnBrk="1" hangingPunct="1">
              <a:spcBef>
                <a:spcPct val="0"/>
              </a:spcBef>
              <a:buFontTx/>
              <a:buNone/>
            </a:pPr>
            <a:endParaRPr lang="en-US" altLang="en-US" sz="2400">
              <a:latin typeface="Times New Roman" panose="02020603050405020304" pitchFamily="18" charset="0"/>
            </a:endParaRPr>
          </a:p>
          <a:p>
            <a:pPr eaLnBrk="1" hangingPunct="1">
              <a:spcBef>
                <a:spcPct val="0"/>
              </a:spcBef>
              <a:buFontTx/>
              <a:buChar char="•"/>
            </a:pPr>
            <a:r>
              <a:rPr lang="en-US" altLang="en-US" sz="2400">
                <a:latin typeface="Times New Roman" panose="02020603050405020304" pitchFamily="18" charset="0"/>
              </a:rPr>
              <a:t>  A full budget is attached as are lavish graphs and spreadsheets. </a:t>
            </a:r>
          </a:p>
        </p:txBody>
      </p:sp>
    </p:spTree>
    <p:extLst>
      <p:ext uri="{BB962C8B-B14F-4D97-AF65-F5344CB8AC3E}">
        <p14:creationId xmlns:p14="http://schemas.microsoft.com/office/powerpoint/2010/main" val="53410144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3"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A6034185-C587-4C92-9065-2D9A5ACCCBD3}" type="slidenum">
              <a:rPr lang="en-US" altLang="en-US" sz="1200">
                <a:solidFill>
                  <a:srgbClr val="898989"/>
                </a:solidFill>
              </a:rPr>
              <a:pPr>
                <a:spcBef>
                  <a:spcPct val="0"/>
                </a:spcBef>
                <a:buFontTx/>
                <a:buNone/>
              </a:pPr>
              <a:t>69</a:t>
            </a:fld>
            <a:endParaRPr lang="en-US" altLang="en-US" sz="1200">
              <a:solidFill>
                <a:srgbClr val="898989"/>
              </a:solidFill>
            </a:endParaRPr>
          </a:p>
        </p:txBody>
      </p:sp>
      <p:sp>
        <p:nvSpPr>
          <p:cNvPr id="119814" name="Title 1"/>
          <p:cNvSpPr>
            <a:spLocks noGrp="1"/>
          </p:cNvSpPr>
          <p:nvPr>
            <p:ph type="title" idx="4294967295"/>
          </p:nvPr>
        </p:nvSpPr>
        <p:spPr>
          <a:xfrm>
            <a:off x="1752600" y="304800"/>
            <a:ext cx="8686800" cy="1143000"/>
          </a:xfrm>
        </p:spPr>
        <p:txBody>
          <a:bodyPr/>
          <a:lstStyle/>
          <a:p>
            <a:pPr algn="l" eaLnBrk="1" hangingPunct="1"/>
            <a:r>
              <a:rPr lang="en-US" altLang="en-US" sz="2400">
                <a:latin typeface="Times New Roman" panose="02020603050405020304" pitchFamily="18" charset="0"/>
              </a:rPr>
              <a:t>Focus on the Big Picture; Not the Numbers</a:t>
            </a:r>
          </a:p>
        </p:txBody>
      </p:sp>
      <p:sp>
        <p:nvSpPr>
          <p:cNvPr id="119815" name="Rectangle 5"/>
          <p:cNvSpPr>
            <a:spLocks noChangeArrowheads="1"/>
          </p:cNvSpPr>
          <p:nvPr/>
        </p:nvSpPr>
        <p:spPr bwMode="auto">
          <a:xfrm>
            <a:off x="1151069" y="1447800"/>
            <a:ext cx="973567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200" dirty="0">
                <a:latin typeface="Times New Roman" panose="02020603050405020304" pitchFamily="18" charset="0"/>
              </a:rPr>
              <a:t>  The process usually culminates in the preparation of a bulky document</a:t>
            </a:r>
          </a:p>
          <a:p>
            <a:pPr eaLnBrk="1" hangingPunct="1">
              <a:spcBef>
                <a:spcPct val="0"/>
              </a:spcBef>
              <a:buFontTx/>
              <a:buNone/>
            </a:pPr>
            <a:r>
              <a:rPr lang="en-US" altLang="en-US" sz="2200" dirty="0">
                <a:latin typeface="Times New Roman" panose="02020603050405020304" pitchFamily="18" charset="0"/>
              </a:rPr>
              <a:t>culled from a mishmash of data provided by people from various parts of </a:t>
            </a:r>
          </a:p>
          <a:p>
            <a:pPr eaLnBrk="1" hangingPunct="1">
              <a:spcBef>
                <a:spcPct val="0"/>
              </a:spcBef>
              <a:buFontTx/>
              <a:buNone/>
            </a:pPr>
            <a:r>
              <a:rPr lang="en-US" altLang="en-US" sz="2200" dirty="0">
                <a:latin typeface="Times New Roman" panose="02020603050405020304" pitchFamily="18" charset="0"/>
              </a:rPr>
              <a:t>the organization who have conflicting agendas and poor communications.</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In this process, managers spend the majority of strategic thinking time</a:t>
            </a:r>
          </a:p>
          <a:p>
            <a:pPr eaLnBrk="1" hangingPunct="1">
              <a:spcBef>
                <a:spcPct val="0"/>
              </a:spcBef>
              <a:buFontTx/>
              <a:buNone/>
            </a:pPr>
            <a:r>
              <a:rPr lang="en-US" altLang="en-US" sz="2200" dirty="0">
                <a:latin typeface="Times New Roman" panose="02020603050405020304" pitchFamily="18" charset="0"/>
              </a:rPr>
              <a:t>filling in boxes and running numbers instead of thinking blue ocean and </a:t>
            </a:r>
          </a:p>
          <a:p>
            <a:pPr eaLnBrk="1" hangingPunct="1">
              <a:spcBef>
                <a:spcPct val="0"/>
              </a:spcBef>
              <a:buFontTx/>
              <a:buNone/>
            </a:pPr>
            <a:r>
              <a:rPr lang="en-US" altLang="en-US" sz="2200" dirty="0">
                <a:latin typeface="Times New Roman" panose="02020603050405020304" pitchFamily="18" charset="0"/>
              </a:rPr>
              <a:t>developing a clear picture on how to break from the competition.</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Students can see why very few strategic plans lead to the creation of </a:t>
            </a:r>
          </a:p>
          <a:p>
            <a:pPr eaLnBrk="1" hangingPunct="1">
              <a:spcBef>
                <a:spcPct val="0"/>
              </a:spcBef>
              <a:buFontTx/>
              <a:buNone/>
            </a:pPr>
            <a:r>
              <a:rPr lang="en-US" altLang="en-US" sz="2200" dirty="0">
                <a:latin typeface="Times New Roman" panose="02020603050405020304" pitchFamily="18" charset="0"/>
              </a:rPr>
              <a:t>blue oceans or are translated into actions.  Executives are paralyzed by</a:t>
            </a:r>
          </a:p>
          <a:p>
            <a:pPr eaLnBrk="1" hangingPunct="1">
              <a:spcBef>
                <a:spcPct val="0"/>
              </a:spcBef>
              <a:buFontTx/>
              <a:buNone/>
            </a:pPr>
            <a:r>
              <a:rPr lang="en-US" altLang="en-US" sz="2200" dirty="0">
                <a:latin typeface="Times New Roman" panose="02020603050405020304" pitchFamily="18" charset="0"/>
              </a:rPr>
              <a:t>this muddle.</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Few employees even know what the strategy is.</a:t>
            </a:r>
          </a:p>
          <a:p>
            <a:pPr eaLnBrk="1" hangingPunct="1">
              <a:spcBef>
                <a:spcPct val="0"/>
              </a:spcBef>
              <a:buFontTx/>
              <a:buNone/>
            </a:pPr>
            <a:r>
              <a:rPr lang="en-US" altLang="en-US" sz="2200" dirty="0">
                <a:latin typeface="Times New Roman" panose="02020603050405020304" pitchFamily="18" charset="0"/>
              </a:rPr>
              <a:t>  </a:t>
            </a:r>
            <a:endParaRPr lang="en-US" altLang="en-US" sz="2400" dirty="0">
              <a:latin typeface="Times New Roman" panose="02020603050405020304" pitchFamily="18" charset="0"/>
            </a:endParaRPr>
          </a:p>
        </p:txBody>
      </p:sp>
    </p:spTree>
    <p:extLst>
      <p:ext uri="{BB962C8B-B14F-4D97-AF65-F5344CB8AC3E}">
        <p14:creationId xmlns:p14="http://schemas.microsoft.com/office/powerpoint/2010/main" val="42209075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9"/>
          <p:cNvSpPr>
            <a:spLocks noGrp="1" noChangeArrowheads="1"/>
          </p:cNvSpPr>
          <p:nvPr>
            <p:ph type="title"/>
          </p:nvPr>
        </p:nvSpPr>
        <p:spPr>
          <a:xfrm>
            <a:off x="2152650" y="400051"/>
            <a:ext cx="8274050" cy="720725"/>
          </a:xfrm>
        </p:spPr>
        <p:txBody>
          <a:bodyPr/>
          <a:lstStyle/>
          <a:p>
            <a:pPr>
              <a:defRPr/>
            </a:pPr>
            <a:r>
              <a:rPr dirty="0" smtClean="0"/>
              <a:t>WHAT IS STRATEGY ABOUT?</a:t>
            </a:r>
          </a:p>
        </p:txBody>
      </p:sp>
      <p:sp>
        <p:nvSpPr>
          <p:cNvPr id="33795" name="Rectangle 10"/>
          <p:cNvSpPr>
            <a:spLocks noGrp="1" noChangeArrowheads="1"/>
          </p:cNvSpPr>
          <p:nvPr>
            <p:ph idx="1"/>
          </p:nvPr>
        </p:nvSpPr>
        <p:spPr>
          <a:xfrm>
            <a:off x="2028826" y="1300163"/>
            <a:ext cx="8126413" cy="5116512"/>
          </a:xfrm>
        </p:spPr>
        <p:txBody>
          <a:bodyPr/>
          <a:lstStyle/>
          <a:p>
            <a:pPr>
              <a:spcBef>
                <a:spcPts val="1200"/>
              </a:spcBef>
              <a:defRPr/>
            </a:pPr>
            <a:r>
              <a:rPr smtClean="0"/>
              <a:t>Strategy is all about </a:t>
            </a:r>
            <a:r>
              <a:rPr b="1" i="1" smtClean="0">
                <a:solidFill>
                  <a:srgbClr val="C00000"/>
                </a:solidFill>
              </a:rPr>
              <a:t>How</a:t>
            </a:r>
            <a:r>
              <a:rPr smtClean="0"/>
              <a:t>:</a:t>
            </a:r>
          </a:p>
          <a:p>
            <a:pPr lvl="1">
              <a:spcBef>
                <a:spcPts val="1200"/>
              </a:spcBef>
              <a:buFont typeface="Arial" charset="0"/>
              <a:buChar char="●"/>
              <a:defRPr/>
            </a:pPr>
            <a:r>
              <a:rPr b="1" i="1" smtClean="0">
                <a:solidFill>
                  <a:srgbClr val="C00000"/>
                </a:solidFill>
              </a:rPr>
              <a:t>How</a:t>
            </a:r>
            <a:r>
              <a:rPr smtClean="0"/>
              <a:t> to attract and please customers.</a:t>
            </a:r>
          </a:p>
          <a:p>
            <a:pPr lvl="1">
              <a:spcBef>
                <a:spcPts val="1200"/>
              </a:spcBef>
              <a:buFont typeface="Arial" charset="0"/>
              <a:buChar char="●"/>
              <a:defRPr/>
            </a:pPr>
            <a:r>
              <a:rPr b="1" i="1" smtClean="0">
                <a:solidFill>
                  <a:srgbClr val="C00000"/>
                </a:solidFill>
              </a:rPr>
              <a:t>How</a:t>
            </a:r>
            <a:r>
              <a:rPr smtClean="0"/>
              <a:t> to compete against rivals.</a:t>
            </a:r>
          </a:p>
          <a:p>
            <a:pPr lvl="1">
              <a:spcBef>
                <a:spcPts val="1200"/>
              </a:spcBef>
              <a:buFont typeface="Arial" charset="0"/>
              <a:buChar char="●"/>
              <a:defRPr/>
            </a:pPr>
            <a:r>
              <a:rPr b="1" i="1" smtClean="0">
                <a:solidFill>
                  <a:srgbClr val="C00000"/>
                </a:solidFill>
              </a:rPr>
              <a:t>How</a:t>
            </a:r>
            <a:r>
              <a:rPr smtClean="0"/>
              <a:t> to position the firm in the marketplace.</a:t>
            </a:r>
          </a:p>
          <a:p>
            <a:pPr lvl="1">
              <a:spcBef>
                <a:spcPts val="1200"/>
              </a:spcBef>
              <a:buFont typeface="Arial" charset="0"/>
              <a:buChar char="●"/>
              <a:defRPr/>
            </a:pPr>
            <a:r>
              <a:rPr b="1" i="1" smtClean="0">
                <a:solidFill>
                  <a:srgbClr val="C00000"/>
                </a:solidFill>
              </a:rPr>
              <a:t>How</a:t>
            </a:r>
            <a:r>
              <a:rPr smtClean="0"/>
              <a:t> best to respond to changing economic </a:t>
            </a:r>
            <a:br>
              <a:rPr smtClean="0"/>
            </a:br>
            <a:r>
              <a:rPr smtClean="0"/>
              <a:t>	      and market conditions.</a:t>
            </a:r>
          </a:p>
          <a:p>
            <a:pPr lvl="1">
              <a:spcBef>
                <a:spcPts val="1200"/>
              </a:spcBef>
              <a:buFont typeface="Arial" charset="0"/>
              <a:buChar char="●"/>
              <a:defRPr/>
            </a:pPr>
            <a:r>
              <a:rPr b="1" i="1" smtClean="0">
                <a:solidFill>
                  <a:srgbClr val="C00000"/>
                </a:solidFill>
              </a:rPr>
              <a:t>How</a:t>
            </a:r>
            <a:r>
              <a:rPr smtClean="0"/>
              <a:t> to capitalize on attractive opportunities </a:t>
            </a:r>
            <a:br>
              <a:rPr smtClean="0"/>
            </a:br>
            <a:r>
              <a:rPr smtClean="0"/>
              <a:t>         to grow the business.</a:t>
            </a:r>
          </a:p>
          <a:p>
            <a:pPr lvl="1">
              <a:spcBef>
                <a:spcPts val="1200"/>
              </a:spcBef>
              <a:buFont typeface="Arial" charset="0"/>
              <a:buChar char="●"/>
              <a:defRPr/>
            </a:pPr>
            <a:r>
              <a:rPr b="1" i="1" smtClean="0">
                <a:solidFill>
                  <a:srgbClr val="C00000"/>
                </a:solidFill>
              </a:rPr>
              <a:t>How</a:t>
            </a:r>
            <a:r>
              <a:rPr smtClean="0"/>
              <a:t> to achieve the firm’s performance targets.</a:t>
            </a:r>
          </a:p>
        </p:txBody>
      </p:sp>
    </p:spTree>
    <p:extLst>
      <p:ext uri="{BB962C8B-B14F-4D97-AF65-F5344CB8AC3E}">
        <p14:creationId xmlns:p14="http://schemas.microsoft.com/office/powerpoint/2010/main" val="185630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D2A93E4A-57F7-4EB1-8170-B26C24DE3258}" type="slidenum">
              <a:rPr lang="en-US" altLang="en-US" sz="1200">
                <a:solidFill>
                  <a:srgbClr val="898989"/>
                </a:solidFill>
              </a:rPr>
              <a:pPr>
                <a:spcBef>
                  <a:spcPct val="0"/>
                </a:spcBef>
                <a:buFontTx/>
                <a:buNone/>
              </a:pPr>
              <a:t>70</a:t>
            </a:fld>
            <a:endParaRPr lang="en-US" altLang="en-US" sz="1200">
              <a:solidFill>
                <a:srgbClr val="898989"/>
              </a:solidFill>
            </a:endParaRPr>
          </a:p>
        </p:txBody>
      </p:sp>
      <p:sp>
        <p:nvSpPr>
          <p:cNvPr id="120838" name="Title 1"/>
          <p:cNvSpPr>
            <a:spLocks noGrp="1"/>
          </p:cNvSpPr>
          <p:nvPr>
            <p:ph type="title" idx="4294967295"/>
          </p:nvPr>
        </p:nvSpPr>
        <p:spPr>
          <a:xfrm>
            <a:off x="1752600" y="304800"/>
            <a:ext cx="8686800" cy="1143000"/>
          </a:xfrm>
        </p:spPr>
        <p:txBody>
          <a:bodyPr/>
          <a:lstStyle/>
          <a:p>
            <a:pPr algn="l" eaLnBrk="1" hangingPunct="1"/>
            <a:r>
              <a:rPr lang="en-US" altLang="en-US" sz="2400">
                <a:latin typeface="Times New Roman" panose="02020603050405020304" pitchFamily="18" charset="0"/>
              </a:rPr>
              <a:t>Focus on the Big Picture; Not the Numbers</a:t>
            </a:r>
          </a:p>
        </p:txBody>
      </p:sp>
      <p:sp>
        <p:nvSpPr>
          <p:cNvPr id="120839" name="Rectangle 5"/>
          <p:cNvSpPr>
            <a:spLocks noChangeArrowheads="1"/>
          </p:cNvSpPr>
          <p:nvPr/>
        </p:nvSpPr>
        <p:spPr bwMode="auto">
          <a:xfrm>
            <a:off x="1557412" y="1706820"/>
            <a:ext cx="907717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Char char="•"/>
            </a:pPr>
            <a:r>
              <a:rPr lang="en-US" altLang="en-US" sz="2200" dirty="0">
                <a:latin typeface="Times New Roman" panose="02020603050405020304" pitchFamily="18" charset="0"/>
              </a:rPr>
              <a:t>  A closer look reveals that most plans don’t include a strategy at all but </a:t>
            </a:r>
          </a:p>
          <a:p>
            <a:pPr eaLnBrk="1" hangingPunct="1">
              <a:spcBef>
                <a:spcPct val="0"/>
              </a:spcBef>
              <a:buFontTx/>
              <a:buNone/>
            </a:pPr>
            <a:r>
              <a:rPr lang="en-US" altLang="en-US" sz="2200" dirty="0">
                <a:latin typeface="Times New Roman" panose="02020603050405020304" pitchFamily="18" charset="0"/>
              </a:rPr>
              <a:t>rather a smorgasbord of tactics that individually make sense but collectively</a:t>
            </a:r>
          </a:p>
          <a:p>
            <a:pPr eaLnBrk="1" hangingPunct="1">
              <a:spcBef>
                <a:spcPct val="0"/>
              </a:spcBef>
              <a:buFontTx/>
              <a:buNone/>
            </a:pPr>
            <a:r>
              <a:rPr lang="en-US" altLang="en-US" sz="2200" dirty="0">
                <a:latin typeface="Times New Roman" panose="02020603050405020304" pitchFamily="18" charset="0"/>
              </a:rPr>
              <a:t>don’t add up to a unified clear direction that sets the company apart – let</a:t>
            </a:r>
          </a:p>
          <a:p>
            <a:pPr eaLnBrk="1" hangingPunct="1">
              <a:spcBef>
                <a:spcPct val="0"/>
              </a:spcBef>
              <a:buFontTx/>
              <a:buNone/>
            </a:pPr>
            <a:r>
              <a:rPr lang="en-US" altLang="en-US" sz="2200" dirty="0">
                <a:latin typeface="Times New Roman" panose="02020603050405020304" pitchFamily="18" charset="0"/>
              </a:rPr>
              <a:t>alone makes the competition irrelevant.</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Researchers and consultants have found that drawing a strategy canvas </a:t>
            </a:r>
          </a:p>
          <a:p>
            <a:pPr eaLnBrk="1" hangingPunct="1">
              <a:spcBef>
                <a:spcPct val="0"/>
              </a:spcBef>
              <a:buFontTx/>
              <a:buNone/>
            </a:pPr>
            <a:r>
              <a:rPr lang="en-US" altLang="en-US" sz="2200" dirty="0">
                <a:latin typeface="Times New Roman" panose="02020603050405020304" pitchFamily="18" charset="0"/>
              </a:rPr>
              <a:t>not only visualizes a company’s current strategic position in the marketplace</a:t>
            </a:r>
          </a:p>
          <a:p>
            <a:pPr eaLnBrk="1" hangingPunct="1">
              <a:spcBef>
                <a:spcPct val="0"/>
              </a:spcBef>
              <a:buFontTx/>
              <a:buNone/>
            </a:pPr>
            <a:r>
              <a:rPr lang="en-US" altLang="en-US" sz="2200" dirty="0">
                <a:latin typeface="Times New Roman" panose="02020603050405020304" pitchFamily="18" charset="0"/>
              </a:rPr>
              <a:t>but also helps to chart its future strategy.</a:t>
            </a:r>
          </a:p>
          <a:p>
            <a:pPr eaLnBrk="1" hangingPunct="1">
              <a:spcBef>
                <a:spcPct val="0"/>
              </a:spcBef>
              <a:buFontTx/>
              <a:buNone/>
            </a:pPr>
            <a:endParaRPr lang="en-US" altLang="en-US" sz="2200" dirty="0">
              <a:latin typeface="Times New Roman" panose="02020603050405020304" pitchFamily="18" charset="0"/>
            </a:endParaRPr>
          </a:p>
          <a:p>
            <a:pPr eaLnBrk="1" hangingPunct="1">
              <a:spcBef>
                <a:spcPct val="0"/>
              </a:spcBef>
              <a:buFontTx/>
              <a:buChar char="•"/>
            </a:pPr>
            <a:r>
              <a:rPr lang="en-US" altLang="en-US" sz="2200" dirty="0">
                <a:latin typeface="Times New Roman" panose="02020603050405020304" pitchFamily="18" charset="0"/>
              </a:rPr>
              <a:t>  By building a firm’s strategic planning process around a strategy canvas,</a:t>
            </a:r>
          </a:p>
          <a:p>
            <a:pPr eaLnBrk="1" hangingPunct="1">
              <a:spcBef>
                <a:spcPct val="0"/>
              </a:spcBef>
              <a:buFontTx/>
              <a:buNone/>
            </a:pPr>
            <a:r>
              <a:rPr lang="en-US" altLang="en-US" sz="2200" dirty="0">
                <a:latin typeface="Times New Roman" panose="02020603050405020304" pitchFamily="18" charset="0"/>
              </a:rPr>
              <a:t>a company and its managers focus their main attentions on the big picture </a:t>
            </a:r>
          </a:p>
          <a:p>
            <a:pPr eaLnBrk="1" hangingPunct="1">
              <a:spcBef>
                <a:spcPct val="0"/>
              </a:spcBef>
              <a:buFontTx/>
              <a:buNone/>
            </a:pPr>
            <a:r>
              <a:rPr lang="en-US" altLang="en-US" sz="2200" dirty="0">
                <a:latin typeface="Times New Roman" panose="02020603050405020304" pitchFamily="18" charset="0"/>
              </a:rPr>
              <a:t>rather than becoming immersed in numbers and jargon and getting caught</a:t>
            </a:r>
          </a:p>
          <a:p>
            <a:pPr eaLnBrk="1" hangingPunct="1">
              <a:spcBef>
                <a:spcPct val="0"/>
              </a:spcBef>
              <a:buFontTx/>
              <a:buNone/>
            </a:pPr>
            <a:r>
              <a:rPr lang="en-US" altLang="en-US" sz="2200" dirty="0">
                <a:latin typeface="Times New Roman" panose="02020603050405020304" pitchFamily="18" charset="0"/>
              </a:rPr>
              <a:t>up in operational details. </a:t>
            </a:r>
          </a:p>
          <a:p>
            <a:pPr eaLnBrk="1" hangingPunct="1">
              <a:spcBef>
                <a:spcPct val="0"/>
              </a:spcBef>
              <a:buFontTx/>
              <a:buNone/>
            </a:pPr>
            <a:endParaRPr lang="en-US" altLang="en-US" sz="2200" dirty="0">
              <a:latin typeface="Times New Roman" panose="02020603050405020304" pitchFamily="18" charset="0"/>
            </a:endParaRPr>
          </a:p>
        </p:txBody>
      </p:sp>
    </p:spTree>
    <p:extLst>
      <p:ext uri="{BB962C8B-B14F-4D97-AF65-F5344CB8AC3E}">
        <p14:creationId xmlns:p14="http://schemas.microsoft.com/office/powerpoint/2010/main" val="404160067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762375" y="376922"/>
            <a:ext cx="6096000" cy="646331"/>
          </a:xfrm>
          <a:prstGeom prst="rect">
            <a:avLst/>
          </a:prstGeom>
        </p:spPr>
        <p:txBody>
          <a:bodyPr>
            <a:spAutoFit/>
          </a:bodyPr>
          <a:lstStyle/>
          <a:p>
            <a:r>
              <a:rPr lang="en-ZA" b="1" dirty="0">
                <a:solidFill>
                  <a:srgbClr val="C00000"/>
                </a:solidFill>
              </a:rPr>
              <a:t>7. MERGERS AND ACQUISITIONS</a:t>
            </a:r>
            <a:r>
              <a:rPr lang="en-ZA" dirty="0">
                <a:solidFill>
                  <a:srgbClr val="C00000"/>
                </a:solidFill>
              </a:rPr>
              <a:t/>
            </a:r>
            <a:br>
              <a:rPr lang="en-ZA" dirty="0">
                <a:solidFill>
                  <a:srgbClr val="C00000"/>
                </a:solidFill>
              </a:rPr>
            </a:br>
            <a:endParaRPr lang="en-ZA" dirty="0"/>
          </a:p>
        </p:txBody>
      </p:sp>
      <p:pic>
        <p:nvPicPr>
          <p:cNvPr id="4" name="Picture 3"/>
          <p:cNvPicPr>
            <a:picLocks noChangeAspect="1"/>
          </p:cNvPicPr>
          <p:nvPr/>
        </p:nvPicPr>
        <p:blipFill>
          <a:blip r:embed="rId2"/>
          <a:stretch>
            <a:fillRect/>
          </a:stretch>
        </p:blipFill>
        <p:spPr>
          <a:xfrm>
            <a:off x="1266825" y="757237"/>
            <a:ext cx="9658350" cy="5343525"/>
          </a:xfrm>
          <a:prstGeom prst="rect">
            <a:avLst/>
          </a:prstGeom>
        </p:spPr>
      </p:pic>
    </p:spTree>
    <p:extLst>
      <p:ext uri="{BB962C8B-B14F-4D97-AF65-F5344CB8AC3E}">
        <p14:creationId xmlns:p14="http://schemas.microsoft.com/office/powerpoint/2010/main" val="2003829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4587" y="595312"/>
            <a:ext cx="7362825" cy="5667375"/>
          </a:xfrm>
          <a:prstGeom prst="rect">
            <a:avLst/>
          </a:prstGeom>
        </p:spPr>
      </p:pic>
    </p:spTree>
    <p:extLst>
      <p:ext uri="{BB962C8B-B14F-4D97-AF65-F5344CB8AC3E}">
        <p14:creationId xmlns:p14="http://schemas.microsoft.com/office/powerpoint/2010/main" val="36087708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43012" y="409575"/>
            <a:ext cx="9705975" cy="6038850"/>
          </a:xfrm>
          <a:prstGeom prst="rect">
            <a:avLst/>
          </a:prstGeom>
        </p:spPr>
      </p:pic>
    </p:spTree>
    <p:extLst>
      <p:ext uri="{BB962C8B-B14F-4D97-AF65-F5344CB8AC3E}">
        <p14:creationId xmlns:p14="http://schemas.microsoft.com/office/powerpoint/2010/main" val="33424411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3987" y="1185862"/>
            <a:ext cx="9344025" cy="4486275"/>
          </a:xfrm>
          <a:prstGeom prst="rect">
            <a:avLst/>
          </a:prstGeom>
        </p:spPr>
      </p:pic>
    </p:spTree>
    <p:extLst>
      <p:ext uri="{BB962C8B-B14F-4D97-AF65-F5344CB8AC3E}">
        <p14:creationId xmlns:p14="http://schemas.microsoft.com/office/powerpoint/2010/main" val="336204899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57073" y="452735"/>
            <a:ext cx="6096000" cy="646331"/>
          </a:xfrm>
          <a:prstGeom prst="rect">
            <a:avLst/>
          </a:prstGeom>
        </p:spPr>
        <p:txBody>
          <a:bodyPr>
            <a:spAutoFit/>
          </a:bodyPr>
          <a:lstStyle/>
          <a:p>
            <a:r>
              <a:rPr lang="en-ZA" b="1" dirty="0">
                <a:solidFill>
                  <a:srgbClr val="C00000"/>
                </a:solidFill>
              </a:rPr>
              <a:t>THE </a:t>
            </a:r>
            <a:r>
              <a:rPr lang="en-ZA" b="1">
                <a:solidFill>
                  <a:srgbClr val="C00000"/>
                </a:solidFill>
              </a:rPr>
              <a:t>STRATEGY </a:t>
            </a:r>
            <a:r>
              <a:rPr lang="en-ZA" b="1" smtClean="0">
                <a:solidFill>
                  <a:srgbClr val="C00000"/>
                </a:solidFill>
              </a:rPr>
              <a:t>PROCESS:</a:t>
            </a:r>
            <a:r>
              <a:rPr lang="en-ZA" dirty="0">
                <a:solidFill>
                  <a:srgbClr val="C00000"/>
                </a:solidFill>
              </a:rPr>
              <a:t> </a:t>
            </a:r>
            <a:r>
              <a:rPr lang="en-ZA" b="1" smtClean="0">
                <a:solidFill>
                  <a:srgbClr val="C00000"/>
                </a:solidFill>
              </a:rPr>
              <a:t>CRAFTING </a:t>
            </a:r>
            <a:r>
              <a:rPr lang="en-ZA" b="1" dirty="0">
                <a:solidFill>
                  <a:srgbClr val="C00000"/>
                </a:solidFill>
              </a:rPr>
              <a:t>STRATEGY</a:t>
            </a:r>
            <a:r>
              <a:rPr lang="en-ZA" dirty="0">
                <a:solidFill>
                  <a:srgbClr val="C00000"/>
                </a:solidFill>
              </a:rPr>
              <a:t/>
            </a:r>
            <a:br>
              <a:rPr lang="en-ZA" dirty="0">
                <a:solidFill>
                  <a:srgbClr val="C00000"/>
                </a:solidFill>
              </a:rPr>
            </a:br>
            <a:endParaRPr lang="en-ZA" dirty="0"/>
          </a:p>
        </p:txBody>
      </p:sp>
      <p:sp>
        <p:nvSpPr>
          <p:cNvPr id="3" name="Rectangle 2"/>
          <p:cNvSpPr/>
          <p:nvPr/>
        </p:nvSpPr>
        <p:spPr>
          <a:xfrm>
            <a:off x="1990165" y="1198693"/>
            <a:ext cx="7863699" cy="923330"/>
          </a:xfrm>
          <a:prstGeom prst="rect">
            <a:avLst/>
          </a:prstGeom>
        </p:spPr>
        <p:txBody>
          <a:bodyPr wrap="square">
            <a:spAutoFit/>
          </a:bodyPr>
          <a:lstStyle/>
          <a:p>
            <a:r>
              <a:rPr lang="en-ZA" dirty="0">
                <a:solidFill>
                  <a:srgbClr val="000000"/>
                </a:solidFill>
              </a:rPr>
              <a:t>There are also three stages in choosing a strategic direction: generating options evaluating options selecting a strategy.</a:t>
            </a:r>
            <a:br>
              <a:rPr lang="en-ZA" dirty="0">
                <a:solidFill>
                  <a:srgbClr val="000000"/>
                </a:solidFill>
              </a:rPr>
            </a:br>
            <a:endParaRPr lang="en-ZA" dirty="0"/>
          </a:p>
        </p:txBody>
      </p:sp>
      <p:pic>
        <p:nvPicPr>
          <p:cNvPr id="4" name="Picture 3"/>
          <p:cNvPicPr>
            <a:picLocks noChangeAspect="1"/>
          </p:cNvPicPr>
          <p:nvPr/>
        </p:nvPicPr>
        <p:blipFill>
          <a:blip r:embed="rId2"/>
          <a:stretch>
            <a:fillRect/>
          </a:stretch>
        </p:blipFill>
        <p:spPr>
          <a:xfrm>
            <a:off x="416844" y="2122023"/>
            <a:ext cx="5721380" cy="4542469"/>
          </a:xfrm>
          <a:prstGeom prst="rect">
            <a:avLst/>
          </a:prstGeom>
        </p:spPr>
      </p:pic>
      <p:pic>
        <p:nvPicPr>
          <p:cNvPr id="5" name="Picture 4"/>
          <p:cNvPicPr>
            <a:picLocks noChangeAspect="1"/>
          </p:cNvPicPr>
          <p:nvPr/>
        </p:nvPicPr>
        <p:blipFill>
          <a:blip r:embed="rId3"/>
          <a:stretch>
            <a:fillRect/>
          </a:stretch>
        </p:blipFill>
        <p:spPr>
          <a:xfrm>
            <a:off x="6138224" y="2408046"/>
            <a:ext cx="5208670" cy="3970422"/>
          </a:xfrm>
          <a:prstGeom prst="rect">
            <a:avLst/>
          </a:prstGeom>
        </p:spPr>
      </p:pic>
    </p:spTree>
    <p:extLst>
      <p:ext uri="{BB962C8B-B14F-4D97-AF65-F5344CB8AC3E}">
        <p14:creationId xmlns:p14="http://schemas.microsoft.com/office/powerpoint/2010/main" val="4272200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00939" y="2517289"/>
            <a:ext cx="6587306" cy="3046988"/>
          </a:xfrm>
          <a:prstGeom prst="rect">
            <a:avLst/>
          </a:prstGeom>
          <a:noFill/>
        </p:spPr>
        <p:txBody>
          <a:bodyPr wrap="square" rtlCol="0">
            <a:spAutoFit/>
          </a:bodyPr>
          <a:lstStyle/>
          <a:p>
            <a:pPr algn="ctr"/>
            <a:r>
              <a:rPr lang="en-ZA" sz="7200" dirty="0" smtClean="0"/>
              <a:t>Thank you</a:t>
            </a:r>
          </a:p>
          <a:p>
            <a:pPr algn="ctr"/>
            <a:endParaRPr lang="en-ZA" sz="6000" dirty="0"/>
          </a:p>
          <a:p>
            <a:pPr algn="ctr"/>
            <a:r>
              <a:rPr lang="en-ZA" sz="6000" dirty="0" smtClean="0"/>
              <a:t> </a:t>
            </a:r>
            <a:endParaRPr lang="en-ZA" sz="6000" dirty="0"/>
          </a:p>
        </p:txBody>
      </p:sp>
    </p:spTree>
    <p:extLst>
      <p:ext uri="{BB962C8B-B14F-4D97-AF65-F5344CB8AC3E}">
        <p14:creationId xmlns:p14="http://schemas.microsoft.com/office/powerpoint/2010/main" val="2581783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60359" y="1313504"/>
            <a:ext cx="9228220" cy="4230991"/>
          </a:xfrm>
          <a:prstGeom prst="rect">
            <a:avLst/>
          </a:prstGeom>
        </p:spPr>
      </p:pic>
    </p:spTree>
    <p:extLst>
      <p:ext uri="{BB962C8B-B14F-4D97-AF65-F5344CB8AC3E}">
        <p14:creationId xmlns:p14="http://schemas.microsoft.com/office/powerpoint/2010/main" val="2311613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descr="http://c.asstatic.com/images/881579_63435342824056375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90" y="365759"/>
            <a:ext cx="11284771" cy="617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375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zean">
  <a:themeElements>
    <a:clrScheme name="Oz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fontScheme name="Ozean">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zean 1">
        <a:dk1>
          <a:srgbClr val="010199"/>
        </a:dk1>
        <a:lt1>
          <a:srgbClr val="FFFFFF"/>
        </a:lt1>
        <a:dk2>
          <a:srgbClr val="000099"/>
        </a:dk2>
        <a:lt2>
          <a:srgbClr val="FFFFFF"/>
        </a:lt2>
        <a:accent1>
          <a:srgbClr val="33CCCC"/>
        </a:accent1>
        <a:accent2>
          <a:srgbClr val="00C600"/>
        </a:accent2>
        <a:accent3>
          <a:srgbClr val="AAAACA"/>
        </a:accent3>
        <a:accent4>
          <a:srgbClr val="DADADA"/>
        </a:accent4>
        <a:accent5>
          <a:srgbClr val="ADE2E2"/>
        </a:accent5>
        <a:accent6>
          <a:srgbClr val="00B300"/>
        </a:accent6>
        <a:hlink>
          <a:srgbClr val="FFCC00"/>
        </a:hlink>
        <a:folHlink>
          <a:srgbClr val="6699FF"/>
        </a:folHlink>
      </a:clrScheme>
      <a:clrMap bg1="dk2" tx1="lt1" bg2="dk1" tx2="lt2" accent1="accent1" accent2="accent2" accent3="accent3" accent4="accent4" accent5="accent5" accent6="accent6" hlink="hlink" folHlink="folHlink"/>
    </a:extraClrScheme>
    <a:extraClrScheme>
      <a:clrScheme name="Ozean 2">
        <a:dk1>
          <a:srgbClr val="000066"/>
        </a:dk1>
        <a:lt1>
          <a:srgbClr val="FFFFFF"/>
        </a:lt1>
        <a:dk2>
          <a:srgbClr val="5D93FF"/>
        </a:dk2>
        <a:lt2>
          <a:srgbClr val="FFFFFF"/>
        </a:lt2>
        <a:accent1>
          <a:srgbClr val="6666FF"/>
        </a:accent1>
        <a:accent2>
          <a:srgbClr val="9999FF"/>
        </a:accent2>
        <a:accent3>
          <a:srgbClr val="B6C8FF"/>
        </a:accent3>
        <a:accent4>
          <a:srgbClr val="DADADA"/>
        </a:accent4>
        <a:accent5>
          <a:srgbClr val="B8B8FF"/>
        </a:accent5>
        <a:accent6>
          <a:srgbClr val="8A8AE7"/>
        </a:accent6>
        <a:hlink>
          <a:srgbClr val="FF3300"/>
        </a:hlink>
        <a:folHlink>
          <a:srgbClr val="FF9900"/>
        </a:folHlink>
      </a:clrScheme>
      <a:clrMap bg1="dk2" tx1="lt1" bg2="dk1" tx2="lt2" accent1="accent1" accent2="accent2" accent3="accent3" accent4="accent4" accent5="accent5" accent6="accent6" hlink="hlink" folHlink="folHlink"/>
    </a:extraClrScheme>
    <a:extraClrScheme>
      <a:clrScheme name="Ozean 3">
        <a:dk1>
          <a:srgbClr val="000000"/>
        </a:dk1>
        <a:lt1>
          <a:srgbClr val="FFFFFF"/>
        </a:lt1>
        <a:dk2>
          <a:srgbClr val="572E88"/>
        </a:dk2>
        <a:lt2>
          <a:srgbClr val="FFFFFF"/>
        </a:lt2>
        <a:accent1>
          <a:srgbClr val="FF6600"/>
        </a:accent1>
        <a:accent2>
          <a:srgbClr val="FFCC00"/>
        </a:accent2>
        <a:accent3>
          <a:srgbClr val="B4ADC3"/>
        </a:accent3>
        <a:accent4>
          <a:srgbClr val="DADADA"/>
        </a:accent4>
        <a:accent5>
          <a:srgbClr val="FFB8AA"/>
        </a:accent5>
        <a:accent6>
          <a:srgbClr val="E7B900"/>
        </a:accent6>
        <a:hlink>
          <a:srgbClr val="33CCCC"/>
        </a:hlink>
        <a:folHlink>
          <a:srgbClr val="36CC64"/>
        </a:folHlink>
      </a:clrScheme>
      <a:clrMap bg1="dk2" tx1="lt1" bg2="dk1" tx2="lt2" accent1="accent1" accent2="accent2" accent3="accent3" accent4="accent4" accent5="accent5" accent6="accent6" hlink="hlink" folHlink="folHlink"/>
    </a:extraClrScheme>
    <a:extraClrScheme>
      <a:clrScheme name="Ozean 4">
        <a:dk1>
          <a:srgbClr val="003366"/>
        </a:dk1>
        <a:lt1>
          <a:srgbClr val="FFFFFF"/>
        </a:lt1>
        <a:dk2>
          <a:srgbClr val="666699"/>
        </a:dk2>
        <a:lt2>
          <a:srgbClr val="FFFFFF"/>
        </a:lt2>
        <a:accent1>
          <a:srgbClr val="9966FF"/>
        </a:accent1>
        <a:accent2>
          <a:srgbClr val="00CC66"/>
        </a:accent2>
        <a:accent3>
          <a:srgbClr val="B8B8CA"/>
        </a:accent3>
        <a:accent4>
          <a:srgbClr val="DADADA"/>
        </a:accent4>
        <a:accent5>
          <a:srgbClr val="CAB8FF"/>
        </a:accent5>
        <a:accent6>
          <a:srgbClr val="00B95C"/>
        </a:accent6>
        <a:hlink>
          <a:srgbClr val="65C8FF"/>
        </a:hlink>
        <a:folHlink>
          <a:srgbClr val="FFCC99"/>
        </a:folHlink>
      </a:clrScheme>
      <a:clrMap bg1="dk2" tx1="lt1" bg2="dk1" tx2="lt2" accent1="accent1" accent2="accent2" accent3="accent3" accent4="accent4" accent5="accent5" accent6="accent6" hlink="hlink" folHlink="folHlink"/>
    </a:extraClrScheme>
    <a:extraClrScheme>
      <a:clrScheme name="Ozean 5">
        <a:dk1>
          <a:srgbClr val="000000"/>
        </a:dk1>
        <a:lt1>
          <a:srgbClr val="FFFFFF"/>
        </a:lt1>
        <a:dk2>
          <a:srgbClr val="336600"/>
        </a:dk2>
        <a:lt2>
          <a:srgbClr val="FFFFFF"/>
        </a:lt2>
        <a:accent1>
          <a:srgbClr val="B7C533"/>
        </a:accent1>
        <a:accent2>
          <a:srgbClr val="CCCCFF"/>
        </a:accent2>
        <a:accent3>
          <a:srgbClr val="ADB8AA"/>
        </a:accent3>
        <a:accent4>
          <a:srgbClr val="DADADA"/>
        </a:accent4>
        <a:accent5>
          <a:srgbClr val="D8DFAD"/>
        </a:accent5>
        <a:accent6>
          <a:srgbClr val="B9B9E7"/>
        </a:accent6>
        <a:hlink>
          <a:srgbClr val="FFFFCC"/>
        </a:hlink>
        <a:folHlink>
          <a:srgbClr val="FF9900"/>
        </a:folHlink>
      </a:clrScheme>
      <a:clrMap bg1="dk2" tx1="lt1" bg2="dk1" tx2="lt2" accent1="accent1" accent2="accent2" accent3="accent3" accent4="accent4" accent5="accent5" accent6="accent6" hlink="hlink" folHlink="folHlink"/>
    </a:extraClrScheme>
    <a:extraClrScheme>
      <a:clrScheme name="Ozean 6">
        <a:dk1>
          <a:srgbClr val="000000"/>
        </a:dk1>
        <a:lt1>
          <a:srgbClr val="FFFFFF"/>
        </a:lt1>
        <a:dk2>
          <a:srgbClr val="006B80"/>
        </a:dk2>
        <a:lt2>
          <a:srgbClr val="C1CB75"/>
        </a:lt2>
        <a:accent1>
          <a:srgbClr val="6F8406"/>
        </a:accent1>
        <a:accent2>
          <a:srgbClr val="D9E288"/>
        </a:accent2>
        <a:accent3>
          <a:srgbClr val="AABAC0"/>
        </a:accent3>
        <a:accent4>
          <a:srgbClr val="DADADA"/>
        </a:accent4>
        <a:accent5>
          <a:srgbClr val="BBC2AA"/>
        </a:accent5>
        <a:accent6>
          <a:srgbClr val="C4CD7B"/>
        </a:accent6>
        <a:hlink>
          <a:srgbClr val="00CC00"/>
        </a:hlink>
        <a:folHlink>
          <a:srgbClr val="C0FF73"/>
        </a:folHlink>
      </a:clrScheme>
      <a:clrMap bg1="dk2" tx1="lt1" bg2="dk1" tx2="lt2" accent1="accent1" accent2="accent2" accent3="accent3" accent4="accent4" accent5="accent5" accent6="accent6" hlink="hlink" folHlink="folHlink"/>
    </a:extraClrScheme>
    <a:extraClrScheme>
      <a:clrScheme name="Ozean 7">
        <a:dk1>
          <a:srgbClr val="5F5F5F"/>
        </a:dk1>
        <a:lt1>
          <a:srgbClr val="FFFFFF"/>
        </a:lt1>
        <a:dk2>
          <a:srgbClr val="FF6600"/>
        </a:dk2>
        <a:lt2>
          <a:srgbClr val="FFFFFF"/>
        </a:lt2>
        <a:accent1>
          <a:srgbClr val="CC6600"/>
        </a:accent1>
        <a:accent2>
          <a:srgbClr val="FF6600"/>
        </a:accent2>
        <a:accent3>
          <a:srgbClr val="FFB8AA"/>
        </a:accent3>
        <a:accent4>
          <a:srgbClr val="DADADA"/>
        </a:accent4>
        <a:accent5>
          <a:srgbClr val="E2B8AA"/>
        </a:accent5>
        <a:accent6>
          <a:srgbClr val="E75C00"/>
        </a:accent6>
        <a:hlink>
          <a:srgbClr val="FFFF99"/>
        </a:hlink>
        <a:folHlink>
          <a:srgbClr val="FFCC99"/>
        </a:folHlink>
      </a:clrScheme>
      <a:clrMap bg1="dk2" tx1="lt1" bg2="dk1" tx2="lt2" accent1="accent1" accent2="accent2" accent3="accent3" accent4="accent4" accent5="accent5" accent6="accent6" hlink="hlink" folHlink="folHlink"/>
    </a:extraClrScheme>
    <a:extraClrScheme>
      <a:clrScheme name="Ozean 8">
        <a:dk1>
          <a:srgbClr val="000000"/>
        </a:dk1>
        <a:lt1>
          <a:srgbClr val="FFFFFF"/>
        </a:lt1>
        <a:dk2>
          <a:srgbClr val="FFBA2F"/>
        </a:dk2>
        <a:lt2>
          <a:srgbClr val="A50021"/>
        </a:lt2>
        <a:accent1>
          <a:srgbClr val="FF6600"/>
        </a:accent1>
        <a:accent2>
          <a:srgbClr val="CC6600"/>
        </a:accent2>
        <a:accent3>
          <a:srgbClr val="FFD9AD"/>
        </a:accent3>
        <a:accent4>
          <a:srgbClr val="DADADA"/>
        </a:accent4>
        <a:accent5>
          <a:srgbClr val="FFB8AA"/>
        </a:accent5>
        <a:accent6>
          <a:srgbClr val="B95C00"/>
        </a:accent6>
        <a:hlink>
          <a:srgbClr val="663300"/>
        </a:hlink>
        <a:folHlink>
          <a:srgbClr val="CC990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3000</Words>
  <Application>Microsoft Office PowerPoint</Application>
  <PresentationFormat>Widescreen</PresentationFormat>
  <Paragraphs>409</Paragraphs>
  <Slides>76</Slides>
  <Notes>11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76</vt:i4>
      </vt:variant>
    </vt:vector>
  </HeadingPairs>
  <TitlesOfParts>
    <vt:vector size="87" baseType="lpstr">
      <vt:lpstr>游ゴシック</vt:lpstr>
      <vt:lpstr>Arial</vt:lpstr>
      <vt:lpstr>Calibri</vt:lpstr>
      <vt:lpstr>Calibri Light</vt:lpstr>
      <vt:lpstr>DejaVu Sans</vt:lpstr>
      <vt:lpstr>Tahoma</vt:lpstr>
      <vt:lpstr>Times New Roman</vt:lpstr>
      <vt:lpstr>Wingdings</vt:lpstr>
      <vt:lpstr>Office Theme</vt:lpstr>
      <vt:lpstr>Ozean</vt:lpstr>
      <vt:lpstr>Chart</vt:lpstr>
      <vt:lpstr>   Strategic and Change Management </vt:lpstr>
      <vt:lpstr>PowerPoint Presentation</vt:lpstr>
      <vt:lpstr>PowerPoint Presentation</vt:lpstr>
      <vt:lpstr>PowerPoint Presentation</vt:lpstr>
      <vt:lpstr>PowerPoint Presentation</vt:lpstr>
      <vt:lpstr>WHAT DO WE MEAN BY STRATEGY?</vt:lpstr>
      <vt:lpstr>WHAT IS STRATEGY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Value Innovation: The Cornerstone of Blue Ocean Strategy</vt:lpstr>
      <vt:lpstr>PowerPoint Presentation</vt:lpstr>
      <vt:lpstr>The Impact of Creating Blue Oceans</vt:lpstr>
      <vt:lpstr>PowerPoint Presentation</vt:lpstr>
      <vt:lpstr>PowerPoint Presentation</vt:lpstr>
      <vt:lpstr>PowerPoint Presentation</vt:lpstr>
      <vt:lpstr>Four Actions Framework: Key to Value Curve</vt:lpstr>
      <vt:lpstr>Value Innovation: The  Cornerstone of Blue Ocean Strategy</vt:lpstr>
      <vt:lpstr>PowerPoint Presentation</vt:lpstr>
      <vt:lpstr>From Company and Industry to Strategic Move</vt:lpstr>
      <vt:lpstr>Value Innovation: The Cornerstone of Blue Ocean Strategy</vt:lpstr>
      <vt:lpstr>Value Innovation: The Cornerstone of Blue Ocean Strategy</vt:lpstr>
      <vt:lpstr>The Six Principles of Blue Ocean Strategy</vt:lpstr>
      <vt:lpstr>Blue Ocean Strategy is Yellowtail  Eliminate-Reduce-Raise-Create Grid</vt:lpstr>
      <vt:lpstr>To Be Canvas</vt:lpstr>
      <vt:lpstr>Value Innovation of [yellow tail]</vt:lpstr>
      <vt:lpstr>Results</vt:lpstr>
      <vt:lpstr>       Three Characteristics of a Blue Ocean Strategy    1. Focus   2. Divergence   3. Compelling tagline    These three characteristics serve as an initial litmus test of the commercial viability of the blue ocean ideas.     </vt:lpstr>
      <vt:lpstr>                            Reconstruct Market Boundaries              aka Six Paths Framework  There are six basic approaches to remaking market boundaries:     </vt:lpstr>
      <vt:lpstr>Focus on the Big Picture; Not the Numbers</vt:lpstr>
      <vt:lpstr>Focus on the Big Picture; Not the Numbers</vt:lpstr>
      <vt:lpstr>Focus on the Big Picture; Not the Numbers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Dale Smith</dc:creator>
  <cp:lastModifiedBy>Dale Smith</cp:lastModifiedBy>
  <cp:revision>32</cp:revision>
  <dcterms:created xsi:type="dcterms:W3CDTF">2016-02-19T08:30:01Z</dcterms:created>
  <dcterms:modified xsi:type="dcterms:W3CDTF">2016-02-20T05:35:56Z</dcterms:modified>
</cp:coreProperties>
</file>